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23"/>
  </p:notesMasterIdLst>
  <p:sldIdLst>
    <p:sldId id="258" r:id="rId2"/>
    <p:sldId id="259" r:id="rId3"/>
    <p:sldId id="260" r:id="rId4"/>
    <p:sldId id="261" r:id="rId5"/>
    <p:sldId id="267" r:id="rId6"/>
    <p:sldId id="263" r:id="rId7"/>
    <p:sldId id="269" r:id="rId8"/>
    <p:sldId id="272" r:id="rId9"/>
    <p:sldId id="270" r:id="rId10"/>
    <p:sldId id="271" r:id="rId11"/>
    <p:sldId id="273" r:id="rId12"/>
    <p:sldId id="274" r:id="rId13"/>
    <p:sldId id="275" r:id="rId14"/>
    <p:sldId id="277" r:id="rId15"/>
    <p:sldId id="279" r:id="rId16"/>
    <p:sldId id="278" r:id="rId17"/>
    <p:sldId id="281" r:id="rId18"/>
    <p:sldId id="282" r:id="rId19"/>
    <p:sldId id="284" r:id="rId20"/>
    <p:sldId id="28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7T15:14:38.30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7T15:14:45.77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7T15:14:47.82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7T15:15:41.06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7T15:15:53.18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7T15:15:58.14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91A72-A295-F54E-B820-1D4A399E8D20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04B9B-3285-ED4D-ABAE-4033C87AD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1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thought of </a:t>
            </a:r>
            <a:r>
              <a:rPr lang="en-GB" dirty="0"/>
              <a:t>embedding this data collection activity within a public engagement opportunity.</a:t>
            </a:r>
          </a:p>
          <a:p>
            <a:pPr lvl="1"/>
            <a:r>
              <a:rPr lang="en-GB" dirty="0"/>
              <a:t>Provide value whilst collecting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81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91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4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7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49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8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“…we are currently conducting a survey on knee health for adults between the ages of 18-40…”.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7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72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4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4B9B-3285-ED4D-ABAE-4033C87AD9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1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4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74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4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1224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66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57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1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4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1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6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F9A02-3EBA-174B-BAF7-DF0E9BA5871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D4FEFCA-D289-2948-A1C1-3F0A6FA5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2.jpeg"/><Relationship Id="rId7" Type="http://schemas.openxmlformats.org/officeDocument/2006/relationships/customXml" Target="../ink/ink2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13.png"/><Relationship Id="rId9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54B2-382C-9340-965F-4A4A61FE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38" y="47748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Cancer Research UK </a:t>
            </a:r>
            <a:br>
              <a:rPr lang="en-US" dirty="0"/>
            </a:br>
            <a:r>
              <a:rPr lang="en-US" dirty="0"/>
              <a:t>Data collection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45E78-983D-EE41-A41D-8F9F02F1C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5819" y="2792361"/>
            <a:ext cx="3454734" cy="2732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95383C7-B52F-9E45-AD31-D6804D03F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8608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8D24-5641-C947-A5BB-8BCCB20D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pic>
        <p:nvPicPr>
          <p:cNvPr id="8" name="Content Placeholder 7" descr="A large building with a grassy field&#10;&#10;Description automatically generated">
            <a:extLst>
              <a:ext uri="{FF2B5EF4-FFF2-40B4-BE49-F238E27FC236}">
                <a16:creationId xmlns:a16="http://schemas.microsoft.com/office/drawing/2014/main" id="{97210C93-C36E-CB44-A1BD-4A6969E12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43656" y="580706"/>
            <a:ext cx="2888737" cy="1700591"/>
          </a:xfr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749B37A3-9B75-AA4E-8A63-24C116C02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864424"/>
            <a:ext cx="5652262" cy="3860504"/>
          </a:xfrm>
          <a:prstGeom prst="rect">
            <a:avLst/>
          </a:prstGeom>
        </p:spPr>
      </p:pic>
      <p:pic>
        <p:nvPicPr>
          <p:cNvPr id="11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8DED1A-69C2-204A-A8FE-D0AD3A657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110" y="2748206"/>
            <a:ext cx="3155286" cy="1828498"/>
          </a:xfrm>
          <a:prstGeom prst="rect">
            <a:avLst/>
          </a:prstGeom>
        </p:spPr>
      </p:pic>
      <p:pic>
        <p:nvPicPr>
          <p:cNvPr id="13" name="Picture 12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94B3B3E9-3DE8-334F-AB25-C598FE374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302" y="4434924"/>
            <a:ext cx="1645150" cy="242307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21C0F1-3CE7-9548-B36D-22D78D94D04A}"/>
              </a:ext>
            </a:extLst>
          </p:cNvPr>
          <p:cNvCxnSpPr>
            <a:cxnSpLocks/>
          </p:cNvCxnSpPr>
          <p:nvPr/>
        </p:nvCxnSpPr>
        <p:spPr>
          <a:xfrm flipH="1">
            <a:off x="2417771" y="1306607"/>
            <a:ext cx="4325885" cy="1263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F5ECB3-A104-144D-AC89-DF71AF4C0839}"/>
              </a:ext>
            </a:extLst>
          </p:cNvPr>
          <p:cNvCxnSpPr>
            <a:cxnSpLocks/>
          </p:cNvCxnSpPr>
          <p:nvPr/>
        </p:nvCxnSpPr>
        <p:spPr>
          <a:xfrm flipH="1" flipV="1">
            <a:off x="2715768" y="2871907"/>
            <a:ext cx="6098342" cy="2293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945D90-81B9-804C-8E28-866E098B8476}"/>
              </a:ext>
            </a:extLst>
          </p:cNvPr>
          <p:cNvCxnSpPr>
            <a:cxnSpLocks/>
          </p:cNvCxnSpPr>
          <p:nvPr/>
        </p:nvCxnSpPr>
        <p:spPr>
          <a:xfrm flipH="1" flipV="1">
            <a:off x="3684067" y="3860355"/>
            <a:ext cx="3135577" cy="716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FE8947-EA78-E94F-860F-1DAD0A220F6F}"/>
              </a:ext>
            </a:extLst>
          </p:cNvPr>
          <p:cNvCxnSpPr>
            <a:cxnSpLocks/>
          </p:cNvCxnSpPr>
          <p:nvPr/>
        </p:nvCxnSpPr>
        <p:spPr>
          <a:xfrm flipV="1">
            <a:off x="1792224" y="2322209"/>
            <a:ext cx="338931" cy="3576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740366D-8828-C04B-9787-27D29022080F}"/>
              </a:ext>
            </a:extLst>
          </p:cNvPr>
          <p:cNvSpPr txBox="1"/>
          <p:nvPr/>
        </p:nvSpPr>
        <p:spPr>
          <a:xfrm>
            <a:off x="1339596" y="5898664"/>
            <a:ext cx="905256" cy="32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Entrance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3D55B1E-9D61-094E-9ECE-C85C0A33D5DD}"/>
              </a:ext>
            </a:extLst>
          </p:cNvPr>
          <p:cNvSpPr/>
          <p:nvPr/>
        </p:nvSpPr>
        <p:spPr>
          <a:xfrm rot="16200000">
            <a:off x="3417885" y="3789320"/>
            <a:ext cx="332758" cy="342601"/>
          </a:xfrm>
          <a:prstGeom prst="arc">
            <a:avLst>
              <a:gd name="adj1" fmla="val 16200000"/>
              <a:gd name="adj2" fmla="val 1400776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5981A8-E20A-3044-B70B-2E624BF95BDD}"/>
              </a:ext>
            </a:extLst>
          </p:cNvPr>
          <p:cNvCxnSpPr>
            <a:cxnSpLocks/>
          </p:cNvCxnSpPr>
          <p:nvPr/>
        </p:nvCxnSpPr>
        <p:spPr>
          <a:xfrm flipV="1">
            <a:off x="3412963" y="3910519"/>
            <a:ext cx="151897" cy="24239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CA00F59-B64F-E74F-9C70-FE5E48485C28}"/>
              </a:ext>
            </a:extLst>
          </p:cNvPr>
          <p:cNvSpPr txBox="1"/>
          <p:nvPr/>
        </p:nvSpPr>
        <p:spPr>
          <a:xfrm>
            <a:off x="2952974" y="6390408"/>
            <a:ext cx="1223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and finish line</a:t>
            </a:r>
          </a:p>
        </p:txBody>
      </p:sp>
    </p:spTree>
    <p:extLst>
      <p:ext uri="{BB962C8B-B14F-4D97-AF65-F5344CB8AC3E}">
        <p14:creationId xmlns:p14="http://schemas.microsoft.com/office/powerpoint/2010/main" val="1077678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8ED4-C0A3-9447-9985-F425560C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243" y="636274"/>
            <a:ext cx="8596668" cy="1320800"/>
          </a:xfrm>
        </p:spPr>
        <p:txBody>
          <a:bodyPr/>
          <a:lstStyle/>
          <a:p>
            <a:r>
              <a:rPr lang="en-US" dirty="0"/>
              <a:t>Outcomes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86B59-8675-5344-A077-8E7A226B4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dirty="0"/>
              <a:t>Engaged with attendees regarding knee health and nutrition</a:t>
            </a:r>
          </a:p>
          <a:p>
            <a:endParaRPr lang="en-US" dirty="0"/>
          </a:p>
          <a:p>
            <a:r>
              <a:rPr lang="en-US" dirty="0"/>
              <a:t>Collected 176 responses in under 2 hours</a:t>
            </a:r>
          </a:p>
          <a:p>
            <a:endParaRPr lang="en-US" dirty="0"/>
          </a:p>
          <a:p>
            <a:r>
              <a:rPr lang="en-US" dirty="0"/>
              <a:t>Lots of learning points from the event (subsequent slides)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CCB4FB9-9969-8447-A890-B05B94F5A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781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ED5D6-BD2A-0C4F-9FE1-B505AB27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063" y="636274"/>
            <a:ext cx="8596668" cy="1320800"/>
          </a:xfrm>
        </p:spPr>
        <p:txBody>
          <a:bodyPr/>
          <a:lstStyle/>
          <a:p>
            <a:r>
              <a:rPr lang="en-US" dirty="0"/>
              <a:t>Highlighted themes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B9BB0-8257-EA41-8FF3-AA0E46756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Some attendees were asked to participate in the survey more than once. Felt pestered.</a:t>
            </a:r>
          </a:p>
          <a:p>
            <a:pPr marL="457200" lvl="1" indent="0">
              <a:buNone/>
            </a:pPr>
            <a:r>
              <a:rPr lang="en-US" i="1" dirty="0"/>
              <a:t>Solution: Spread out, researchers given designated area to focus on.</a:t>
            </a:r>
          </a:p>
          <a:p>
            <a:pPr marL="457200" lvl="1" indent="0">
              <a:buNone/>
            </a:pPr>
            <a:endParaRPr lang="en-US" i="1" dirty="0"/>
          </a:p>
          <a:p>
            <a:r>
              <a:rPr lang="en-GB" dirty="0"/>
              <a:t>Attendees were in clusters. Using one iPad to survey the whole group took some time. Waiting individuals likely to change their mind. </a:t>
            </a:r>
          </a:p>
          <a:p>
            <a:pPr marL="457200" lvl="1" indent="0">
              <a:buNone/>
            </a:pPr>
            <a:r>
              <a:rPr lang="en-US" i="1" dirty="0"/>
              <a:t>Solution: To efficiently collect data, work in ‘packs’.  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06DC3E4-EFF4-F94F-9EB4-CA97ADC77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81956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C321-2025-1B42-8B7C-9D201B21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908" y="636274"/>
            <a:ext cx="8596668" cy="1320800"/>
          </a:xfrm>
        </p:spPr>
        <p:txBody>
          <a:bodyPr/>
          <a:lstStyle/>
          <a:p>
            <a:r>
              <a:rPr lang="en-US" dirty="0"/>
              <a:t>Highlighted themes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BA4C1-1D47-E748-B625-41DBBB2B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596668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GB" dirty="0"/>
              <a:t>Participant were warming up were less likely to be interested in taking part. Same for spectators waiting for friends/family members to cross the line.</a:t>
            </a:r>
          </a:p>
          <a:p>
            <a:pPr marL="457200" lvl="1" indent="0">
              <a:buNone/>
            </a:pPr>
            <a:r>
              <a:rPr lang="en-US" i="1" dirty="0"/>
              <a:t>Solution: Not to approach preoccupied individuals, be wary run start and end time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When approaching clusters with older individuals who were keen to participate in the survey, it felt difficult to let them down as they would be over the target age group.</a:t>
            </a:r>
          </a:p>
          <a:p>
            <a:pPr marL="457200" lvl="1" indent="0">
              <a:buNone/>
            </a:pPr>
            <a:r>
              <a:rPr lang="en-GB" i="1" dirty="0"/>
              <a:t>Solution: when introducing the survey to the attendees, to mention who the survey is for. 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47C8F5C-AB58-1044-9979-916FA09E7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4649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561A-DC4B-0247-A09D-50E06AF8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05" y="614117"/>
            <a:ext cx="8596668" cy="1320800"/>
          </a:xfrm>
        </p:spPr>
        <p:txBody>
          <a:bodyPr/>
          <a:lstStyle/>
          <a:p>
            <a:r>
              <a:rPr lang="en-US" dirty="0"/>
              <a:t>Heaton Park– Main event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2CAD89-E841-444D-B6BF-FB0E1719FE67}"/>
              </a:ext>
            </a:extLst>
          </p:cNvPr>
          <p:cNvSpPr txBox="1">
            <a:spLocks/>
          </p:cNvSpPr>
          <p:nvPr/>
        </p:nvSpPr>
        <p:spPr>
          <a:xfrm>
            <a:off x="838200" y="18925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Weekend event in July -  all day</a:t>
            </a:r>
          </a:p>
          <a:p>
            <a:endParaRPr lang="en-US" sz="2000" dirty="0"/>
          </a:p>
          <a:p>
            <a:r>
              <a:rPr lang="en-US" sz="2000" dirty="0"/>
              <a:t>Adults 5km and 10km run. Family mud runs.</a:t>
            </a:r>
          </a:p>
          <a:p>
            <a:endParaRPr lang="en-US" sz="2000" dirty="0"/>
          </a:p>
          <a:p>
            <a:r>
              <a:rPr lang="en-GB" sz="2000" dirty="0"/>
              <a:t>Approximately </a:t>
            </a:r>
            <a:r>
              <a:rPr lang="en-GB" sz="2000" b="1" dirty="0"/>
              <a:t> </a:t>
            </a:r>
            <a:r>
              <a:rPr lang="en-GB" sz="2000" dirty="0"/>
              <a:t>7700 adults participating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10 data collectors </a:t>
            </a:r>
          </a:p>
          <a:p>
            <a:endParaRPr lang="en-US" sz="2000" dirty="0"/>
          </a:p>
          <a:p>
            <a:r>
              <a:rPr lang="en-US" sz="2000" dirty="0"/>
              <a:t>Each had an iPad (connected with their phone </a:t>
            </a:r>
            <a:r>
              <a:rPr lang="en-US" sz="2000" dirty="0" err="1"/>
              <a:t>wifi</a:t>
            </a:r>
            <a:r>
              <a:rPr lang="en-US" sz="2000" dirty="0"/>
              <a:t>) + Backup dongle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F652E5E-B458-174B-8B97-F46046524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5086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E618-C973-E249-8757-21F49A1C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515" y="601267"/>
            <a:ext cx="8596668" cy="1320800"/>
          </a:xfrm>
        </p:spPr>
        <p:txBody>
          <a:bodyPr/>
          <a:lstStyle/>
          <a:p>
            <a:r>
              <a:rPr lang="en-US" dirty="0"/>
              <a:t>Our location </a:t>
            </a:r>
          </a:p>
        </p:txBody>
      </p:sp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81B4ABD-B393-604B-ACE6-D35309467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40" y="1735951"/>
            <a:ext cx="2614379" cy="1960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27A03F-8063-FF4A-B08E-27261FD98A15}"/>
              </a:ext>
            </a:extLst>
          </p:cNvPr>
          <p:cNvSpPr txBox="1"/>
          <p:nvPr/>
        </p:nvSpPr>
        <p:spPr>
          <a:xfrm>
            <a:off x="6039643" y="5197018"/>
            <a:ext cx="10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73C96-DCC5-564C-803D-77DD1A865B51}"/>
              </a:ext>
            </a:extLst>
          </p:cNvPr>
          <p:cNvSpPr txBox="1"/>
          <p:nvPr/>
        </p:nvSpPr>
        <p:spPr>
          <a:xfrm>
            <a:off x="6492360" y="4086868"/>
            <a:ext cx="10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50C727-785D-214D-A461-D7372301987F}"/>
              </a:ext>
            </a:extLst>
          </p:cNvPr>
          <p:cNvGrpSpPr/>
          <p:nvPr/>
        </p:nvGrpSpPr>
        <p:grpSpPr>
          <a:xfrm>
            <a:off x="782114" y="2237529"/>
            <a:ext cx="4308888" cy="3802448"/>
            <a:chOff x="672607" y="2329148"/>
            <a:chExt cx="4308888" cy="3802448"/>
          </a:xfrm>
        </p:grpSpPr>
        <p:pic>
          <p:nvPicPr>
            <p:cNvPr id="25" name="Picture 24" descr="A close up of a map&#10;&#10;Description automatically generated">
              <a:extLst>
                <a:ext uri="{FF2B5EF4-FFF2-40B4-BE49-F238E27FC236}">
                  <a16:creationId xmlns:a16="http://schemas.microsoft.com/office/drawing/2014/main" id="{9498FDA0-A67F-D343-861B-4B9CD65E8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607" y="2329148"/>
              <a:ext cx="4308888" cy="3802448"/>
            </a:xfrm>
            <a:prstGeom prst="rect">
              <a:avLst/>
            </a:prstGeom>
          </p:spPr>
        </p:pic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C9EBF6F0-A990-9A42-AC8D-240B69C1421D}"/>
                </a:ext>
              </a:extLst>
            </p:cNvPr>
            <p:cNvSpPr/>
            <p:nvPr/>
          </p:nvSpPr>
          <p:spPr>
            <a:xfrm>
              <a:off x="3072493" y="3827339"/>
              <a:ext cx="152547" cy="1423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08446293-DC85-C64E-98C0-CD28076A7440}"/>
                </a:ext>
              </a:extLst>
            </p:cNvPr>
            <p:cNvSpPr/>
            <p:nvPr/>
          </p:nvSpPr>
          <p:spPr>
            <a:xfrm>
              <a:off x="3225040" y="3991836"/>
              <a:ext cx="152547" cy="1423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08BE8A63-B6A4-874B-90C2-36BE9ADD4E73}"/>
                </a:ext>
              </a:extLst>
            </p:cNvPr>
            <p:cNvSpPr/>
            <p:nvPr/>
          </p:nvSpPr>
          <p:spPr>
            <a:xfrm>
              <a:off x="3355302" y="4165041"/>
              <a:ext cx="152547" cy="142362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4082D83-DE9D-3340-98C1-42D5CB962AC0}"/>
                </a:ext>
              </a:extLst>
            </p:cNvPr>
            <p:cNvSpPr/>
            <p:nvPr/>
          </p:nvSpPr>
          <p:spPr>
            <a:xfrm>
              <a:off x="2028195" y="4952304"/>
              <a:ext cx="164264" cy="1506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67B8423-568A-F043-AD8A-686C18347E4B}"/>
                </a:ext>
              </a:extLst>
            </p:cNvPr>
            <p:cNvSpPr/>
            <p:nvPr/>
          </p:nvSpPr>
          <p:spPr>
            <a:xfrm>
              <a:off x="2322699" y="4961020"/>
              <a:ext cx="164264" cy="1506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40FD79-CA62-8942-BB73-075B7F894AB8}"/>
                </a:ext>
              </a:extLst>
            </p:cNvPr>
            <p:cNvSpPr/>
            <p:nvPr/>
          </p:nvSpPr>
          <p:spPr>
            <a:xfrm>
              <a:off x="2028195" y="3427823"/>
              <a:ext cx="164264" cy="1506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D6F908AD-2A75-D24D-B6AB-484C6B16BD53}"/>
                </a:ext>
              </a:extLst>
            </p:cNvPr>
            <p:cNvSpPr/>
            <p:nvPr/>
          </p:nvSpPr>
          <p:spPr>
            <a:xfrm>
              <a:off x="3507849" y="4356660"/>
              <a:ext cx="152547" cy="1423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27A32FFC-F385-A44F-9F0A-1DD102395C1A}"/>
                </a:ext>
              </a:extLst>
            </p:cNvPr>
            <p:cNvSpPr/>
            <p:nvPr/>
          </p:nvSpPr>
          <p:spPr>
            <a:xfrm>
              <a:off x="3377587" y="4541500"/>
              <a:ext cx="152547" cy="1423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CAAA21DC-5879-8649-A32C-7AFB5945FE8D}"/>
                </a:ext>
              </a:extLst>
            </p:cNvPr>
            <p:cNvSpPr/>
            <p:nvPr/>
          </p:nvSpPr>
          <p:spPr>
            <a:xfrm>
              <a:off x="3186329" y="4695906"/>
              <a:ext cx="152547" cy="1423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E92F2D60-55B8-8642-BEC5-33B0EAC46DFE}"/>
                </a:ext>
              </a:extLst>
            </p:cNvPr>
            <p:cNvSpPr/>
            <p:nvPr/>
          </p:nvSpPr>
          <p:spPr>
            <a:xfrm rot="20417575">
              <a:off x="1253652" y="4853906"/>
              <a:ext cx="332758" cy="342601"/>
            </a:xfrm>
            <a:prstGeom prst="arc">
              <a:avLst>
                <a:gd name="adj1" fmla="val 16200000"/>
                <a:gd name="adj2" fmla="val 140077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D6EE35E5-7C20-9F43-8AE8-55E9F362DF4E}"/>
                </a:ext>
              </a:extLst>
            </p:cNvPr>
            <p:cNvSpPr/>
            <p:nvPr/>
          </p:nvSpPr>
          <p:spPr>
            <a:xfrm rot="15554588">
              <a:off x="3106403" y="3305879"/>
              <a:ext cx="332758" cy="342601"/>
            </a:xfrm>
            <a:prstGeom prst="arc">
              <a:avLst>
                <a:gd name="adj1" fmla="val 16200000"/>
                <a:gd name="adj2" fmla="val 140077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4688FC-E6E7-EB4E-A0B8-6F34CDEC8569}"/>
                </a:ext>
              </a:extLst>
            </p:cNvPr>
            <p:cNvSpPr/>
            <p:nvPr/>
          </p:nvSpPr>
          <p:spPr>
            <a:xfrm>
              <a:off x="1789680" y="3528496"/>
              <a:ext cx="164264" cy="1506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D8FB9F2-1175-0D45-A564-6EF06F7319BD}"/>
                </a:ext>
              </a:extLst>
            </p:cNvPr>
            <p:cNvSpPr/>
            <p:nvPr/>
          </p:nvSpPr>
          <p:spPr>
            <a:xfrm>
              <a:off x="2641005" y="4931807"/>
              <a:ext cx="164264" cy="1506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FDF7C1-1A44-C64E-9EFD-ACABC8EED2F1}"/>
                </a:ext>
              </a:extLst>
            </p:cNvPr>
            <p:cNvSpPr/>
            <p:nvPr/>
          </p:nvSpPr>
          <p:spPr>
            <a:xfrm>
              <a:off x="2240567" y="3311089"/>
              <a:ext cx="164264" cy="1506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413A9-C231-9249-869F-2E5C39590B7D}"/>
              </a:ext>
            </a:extLst>
          </p:cNvPr>
          <p:cNvCxnSpPr>
            <a:cxnSpLocks/>
          </p:cNvCxnSpPr>
          <p:nvPr/>
        </p:nvCxnSpPr>
        <p:spPr>
          <a:xfrm flipH="1">
            <a:off x="3619167" y="3579706"/>
            <a:ext cx="2645161" cy="543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BBB6D5-7194-874C-B1DE-F32B0916AB81}"/>
              </a:ext>
            </a:extLst>
          </p:cNvPr>
          <p:cNvCxnSpPr>
            <a:cxnSpLocks/>
          </p:cNvCxnSpPr>
          <p:nvPr/>
        </p:nvCxnSpPr>
        <p:spPr>
          <a:xfrm flipH="1" flipV="1">
            <a:off x="3367338" y="3408650"/>
            <a:ext cx="3027551" cy="856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6B2D15-E98F-714A-9027-72C46ED46153}"/>
              </a:ext>
            </a:extLst>
          </p:cNvPr>
          <p:cNvCxnSpPr>
            <a:cxnSpLocks/>
          </p:cNvCxnSpPr>
          <p:nvPr/>
        </p:nvCxnSpPr>
        <p:spPr>
          <a:xfrm flipH="1" flipV="1">
            <a:off x="1778849" y="5020026"/>
            <a:ext cx="4232208" cy="2777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310026E-482D-BE49-A952-36493C9DFFF0}"/>
              </a:ext>
            </a:extLst>
          </p:cNvPr>
          <p:cNvCxnSpPr>
            <a:cxnSpLocks/>
          </p:cNvCxnSpPr>
          <p:nvPr/>
        </p:nvCxnSpPr>
        <p:spPr>
          <a:xfrm flipH="1" flipV="1">
            <a:off x="3804815" y="4398415"/>
            <a:ext cx="2670068" cy="3621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0F1899C-6882-1F43-9107-00A3449B3A94}"/>
              </a:ext>
            </a:extLst>
          </p:cNvPr>
          <p:cNvSpPr txBox="1"/>
          <p:nvPr/>
        </p:nvSpPr>
        <p:spPr>
          <a:xfrm>
            <a:off x="6470726" y="4557117"/>
            <a:ext cx="267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 and coffee queues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EE6CE8D-F61C-8144-A243-97713F4F6A10}"/>
                  </a:ext>
                </a:extLst>
              </p14:cNvPr>
              <p14:cNvContentPartPr/>
              <p14:nvPr/>
            </p14:nvContentPartPr>
            <p14:xfrm>
              <a:off x="2848181" y="3464907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EE6CE8D-F61C-8144-A243-97713F4F6A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4181" y="33572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ADFA676-D45D-7244-9A44-3B0DA42D4FA6}"/>
                  </a:ext>
                </a:extLst>
              </p14:cNvPr>
              <p14:cNvContentPartPr/>
              <p14:nvPr/>
            </p14:nvContentPartPr>
            <p14:xfrm>
              <a:off x="2012981" y="3926787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ADFA676-D45D-7244-9A44-3B0DA42D4F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58981" y="38191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9961296-F054-5848-A9F7-C3A83E8ADB52}"/>
                  </a:ext>
                </a:extLst>
              </p14:cNvPr>
              <p14:cNvContentPartPr/>
              <p14:nvPr/>
            </p14:nvContentPartPr>
            <p14:xfrm>
              <a:off x="2624981" y="4071507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9961296-F054-5848-A9F7-C3A83E8ADB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70981" y="39638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50E57BA-DB69-054C-BE22-8D560A49130A}"/>
                  </a:ext>
                </a:extLst>
              </p14:cNvPr>
              <p14:cNvContentPartPr/>
              <p14:nvPr/>
            </p14:nvContentPartPr>
            <p14:xfrm>
              <a:off x="3086141" y="4502787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50E57BA-DB69-054C-BE22-8D560A4913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2501" y="43947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D08CF71B-2D9F-F54B-B46F-DC27F36B85A6}"/>
                  </a:ext>
                </a:extLst>
              </p14:cNvPr>
              <p14:cNvContentPartPr/>
              <p14:nvPr/>
            </p14:nvContentPartPr>
            <p14:xfrm>
              <a:off x="2139701" y="4689267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D08CF71B-2D9F-F54B-B46F-DC27F36B85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5701" y="45812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441FFE5-8D26-E64E-A1AA-8EA583C136C1}"/>
                  </a:ext>
                </a:extLst>
              </p14:cNvPr>
              <p14:cNvContentPartPr/>
              <p14:nvPr/>
            </p14:nvContentPartPr>
            <p14:xfrm>
              <a:off x="7286981" y="5421507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441FFE5-8D26-E64E-A1AA-8EA583C136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2981" y="5313867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A84E7BC6-3E0D-5644-A304-DC3C01C5170E}"/>
              </a:ext>
            </a:extLst>
          </p:cNvPr>
          <p:cNvSpPr txBox="1"/>
          <p:nvPr/>
        </p:nvSpPr>
        <p:spPr>
          <a:xfrm>
            <a:off x="7286981" y="5297731"/>
            <a:ext cx="121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Researchers</a:t>
            </a:r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8CFB98C2-E75C-514B-9B52-FFD85F74B20C}"/>
              </a:ext>
            </a:extLst>
          </p:cNvPr>
          <p:cNvSpPr/>
          <p:nvPr/>
        </p:nvSpPr>
        <p:spPr>
          <a:xfrm>
            <a:off x="7210707" y="5699833"/>
            <a:ext cx="152547" cy="1423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75383A-A3B4-E04C-B227-2704654B944D}"/>
              </a:ext>
            </a:extLst>
          </p:cNvPr>
          <p:cNvSpPr txBox="1"/>
          <p:nvPr/>
        </p:nvSpPr>
        <p:spPr>
          <a:xfrm>
            <a:off x="7419739" y="5615156"/>
            <a:ext cx="121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Marquees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5420948-60F2-BD4D-B05D-FD2E89486C6F}"/>
              </a:ext>
            </a:extLst>
          </p:cNvPr>
          <p:cNvSpPr/>
          <p:nvPr/>
        </p:nvSpPr>
        <p:spPr>
          <a:xfrm>
            <a:off x="7198990" y="6044626"/>
            <a:ext cx="164264" cy="15062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8D758F-9451-2D4D-9343-2484F98621CA}"/>
              </a:ext>
            </a:extLst>
          </p:cNvPr>
          <p:cNvSpPr txBox="1"/>
          <p:nvPr/>
        </p:nvSpPr>
        <p:spPr>
          <a:xfrm>
            <a:off x="7370369" y="5981438"/>
            <a:ext cx="121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Toilets</a:t>
            </a:r>
          </a:p>
        </p:txBody>
      </p:sp>
      <p:pic>
        <p:nvPicPr>
          <p:cNvPr id="79" name="Picture 78" descr="A close up of a sign&#10;&#10;Description automatically generated">
            <a:extLst>
              <a:ext uri="{FF2B5EF4-FFF2-40B4-BE49-F238E27FC236}">
                <a16:creationId xmlns:a16="http://schemas.microsoft.com/office/drawing/2014/main" id="{CCDA1A83-B482-C943-BC62-8DE58A5797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3957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D7A7-AD56-764A-87CB-F890762BC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‘Hunt in packs’</a:t>
            </a:r>
          </a:p>
          <a:p>
            <a:endParaRPr lang="en-US" dirty="0"/>
          </a:p>
          <a:p>
            <a:r>
              <a:rPr lang="en-US" dirty="0"/>
              <a:t>We spread out, each group with a designated area</a:t>
            </a:r>
          </a:p>
          <a:p>
            <a:pPr lvl="1"/>
            <a:r>
              <a:rPr lang="en-US" dirty="0"/>
              <a:t>Heaton park much bigger than Haigh Hall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 One person at the marquee, rotate ever hour or so.</a:t>
            </a:r>
          </a:p>
          <a:p>
            <a:endParaRPr lang="en-US" dirty="0"/>
          </a:p>
          <a:p>
            <a:r>
              <a:rPr lang="en-US" dirty="0"/>
              <a:t>We used WhatsApp to communicate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E69A79-D258-5049-A4CA-18FBDA4CC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928" y="609600"/>
            <a:ext cx="8596668" cy="1320800"/>
          </a:xfrm>
        </p:spPr>
        <p:txBody>
          <a:bodyPr/>
          <a:lstStyle/>
          <a:p>
            <a:r>
              <a:rPr lang="en-US" dirty="0"/>
              <a:t>Game plan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57C9F5-AC03-AB47-A37F-3A840C43A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99" t="2291" r="-1" b="74056"/>
          <a:stretch/>
        </p:blipFill>
        <p:spPr>
          <a:xfrm>
            <a:off x="7337355" y="4376400"/>
            <a:ext cx="3873294" cy="1872000"/>
          </a:xfrm>
          <a:prstGeom prst="rect">
            <a:avLst/>
          </a:prstGeom>
        </p:spPr>
      </p:pic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549D0AB-3CE3-8D48-89B7-09EA00803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365" y="513439"/>
            <a:ext cx="3519948" cy="263996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DCAD570-4177-D749-81BC-E64887D87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6168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ECF5382-BF59-7647-984D-46D852D18D61}"/>
              </a:ext>
            </a:extLst>
          </p:cNvPr>
          <p:cNvSpPr txBox="1"/>
          <p:nvPr/>
        </p:nvSpPr>
        <p:spPr>
          <a:xfrm>
            <a:off x="7599134" y="1074470"/>
            <a:ext cx="2124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Before adults mud runs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E24676-7677-9E4F-8A86-490116B14229}"/>
              </a:ext>
            </a:extLst>
          </p:cNvPr>
          <p:cNvGrpSpPr/>
          <p:nvPr/>
        </p:nvGrpSpPr>
        <p:grpSpPr>
          <a:xfrm>
            <a:off x="231494" y="43689"/>
            <a:ext cx="9693408" cy="6858000"/>
            <a:chOff x="-956272" y="-282677"/>
            <a:chExt cx="9693408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0F149B-13A2-8940-A359-B8F348487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56272" y="-282677"/>
              <a:ext cx="9693408" cy="6858000"/>
            </a:xfrm>
            <a:prstGeom prst="rect">
              <a:avLst/>
            </a:prstGeom>
          </p:spPr>
        </p:pic>
        <p:sp>
          <p:nvSpPr>
            <p:cNvPr id="11" name="Doughnut 10">
              <a:extLst>
                <a:ext uri="{FF2B5EF4-FFF2-40B4-BE49-F238E27FC236}">
                  <a16:creationId xmlns:a16="http://schemas.microsoft.com/office/drawing/2014/main" id="{CA6B99E3-9464-DD43-8B7C-23A013F74D72}"/>
                </a:ext>
              </a:extLst>
            </p:cNvPr>
            <p:cNvSpPr/>
            <p:nvPr/>
          </p:nvSpPr>
          <p:spPr>
            <a:xfrm>
              <a:off x="2279861" y="-73895"/>
              <a:ext cx="2320414" cy="2753032"/>
            </a:xfrm>
            <a:prstGeom prst="donut">
              <a:avLst>
                <a:gd name="adj" fmla="val 13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Doughnut 11">
              <a:extLst>
                <a:ext uri="{FF2B5EF4-FFF2-40B4-BE49-F238E27FC236}">
                  <a16:creationId xmlns:a16="http://schemas.microsoft.com/office/drawing/2014/main" id="{B7294C8D-CA30-4942-B5EF-90B862740BC6}"/>
                </a:ext>
              </a:extLst>
            </p:cNvPr>
            <p:cNvSpPr/>
            <p:nvPr/>
          </p:nvSpPr>
          <p:spPr>
            <a:xfrm>
              <a:off x="4250466" y="2339949"/>
              <a:ext cx="1605412" cy="1360500"/>
            </a:xfrm>
            <a:prstGeom prst="donut">
              <a:avLst>
                <a:gd name="adj" fmla="val 13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Doughnut 12">
              <a:extLst>
                <a:ext uri="{FF2B5EF4-FFF2-40B4-BE49-F238E27FC236}">
                  <a16:creationId xmlns:a16="http://schemas.microsoft.com/office/drawing/2014/main" id="{D87AB64E-1647-774B-AE76-B927C18ADEA6}"/>
                </a:ext>
              </a:extLst>
            </p:cNvPr>
            <p:cNvSpPr/>
            <p:nvPr/>
          </p:nvSpPr>
          <p:spPr>
            <a:xfrm>
              <a:off x="5860761" y="2884428"/>
              <a:ext cx="1101213" cy="1155290"/>
            </a:xfrm>
            <a:prstGeom prst="donut">
              <a:avLst>
                <a:gd name="adj" fmla="val 13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Doughnut 13">
              <a:extLst>
                <a:ext uri="{FF2B5EF4-FFF2-40B4-BE49-F238E27FC236}">
                  <a16:creationId xmlns:a16="http://schemas.microsoft.com/office/drawing/2014/main" id="{C5F9CE29-8AE1-0E4D-87BF-B04E95449900}"/>
                </a:ext>
              </a:extLst>
            </p:cNvPr>
            <p:cNvSpPr/>
            <p:nvPr/>
          </p:nvSpPr>
          <p:spPr>
            <a:xfrm>
              <a:off x="7032992" y="3033892"/>
              <a:ext cx="1014881" cy="1155290"/>
            </a:xfrm>
            <a:prstGeom prst="donut">
              <a:avLst>
                <a:gd name="adj" fmla="val 13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Doughnut 14">
              <a:extLst>
                <a:ext uri="{FF2B5EF4-FFF2-40B4-BE49-F238E27FC236}">
                  <a16:creationId xmlns:a16="http://schemas.microsoft.com/office/drawing/2014/main" id="{C33BBAD8-04EF-8643-80C7-432C74A94CBD}"/>
                </a:ext>
              </a:extLst>
            </p:cNvPr>
            <p:cNvSpPr/>
            <p:nvPr/>
          </p:nvSpPr>
          <p:spPr>
            <a:xfrm>
              <a:off x="-207936" y="3289578"/>
              <a:ext cx="1605412" cy="1573162"/>
            </a:xfrm>
            <a:prstGeom prst="donut">
              <a:avLst>
                <a:gd name="adj" fmla="val 13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40F049-F9F4-5B4C-AEF5-32A359916BBE}"/>
                </a:ext>
              </a:extLst>
            </p:cNvPr>
            <p:cNvSpPr txBox="1"/>
            <p:nvPr/>
          </p:nvSpPr>
          <p:spPr>
            <a:xfrm>
              <a:off x="1036914" y="53914"/>
              <a:ext cx="1157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Before Kids Mud run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CAEF2EC-FD0A-1C4A-B54D-F9124BBA4C45}"/>
                </a:ext>
              </a:extLst>
            </p:cNvPr>
            <p:cNvCxnSpPr>
              <a:cxnSpLocks/>
            </p:cNvCxnSpPr>
            <p:nvPr/>
          </p:nvCxnSpPr>
          <p:spPr>
            <a:xfrm>
              <a:off x="344244" y="1746439"/>
              <a:ext cx="79053" cy="13998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129DE3-2CED-C74A-B2FE-9110202AE5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7482" y="1011678"/>
              <a:ext cx="1296377" cy="12866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5B8FB83-7A31-D04B-83B3-829BBE028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5350" y="1086558"/>
              <a:ext cx="504539" cy="16377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F0E2BCE-3C1D-A84C-9770-2E78B43DD6A4}"/>
                </a:ext>
              </a:extLst>
            </p:cNvPr>
            <p:cNvCxnSpPr>
              <a:cxnSpLocks/>
            </p:cNvCxnSpPr>
            <p:nvPr/>
          </p:nvCxnSpPr>
          <p:spPr>
            <a:xfrm>
              <a:off x="7370534" y="1187316"/>
              <a:ext cx="103104" cy="16971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705314-C0E4-4446-820B-F987BB2E8A93}"/>
                </a:ext>
              </a:extLst>
            </p:cNvPr>
            <p:cNvSpPr txBox="1"/>
            <p:nvPr/>
          </p:nvSpPr>
          <p:spPr>
            <a:xfrm>
              <a:off x="-446584" y="952645"/>
              <a:ext cx="156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Early arrivers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90821F0-2C09-3F4C-A333-21C9A87BCCB0}"/>
                </a:ext>
              </a:extLst>
            </p:cNvPr>
            <p:cNvCxnSpPr>
              <a:cxnSpLocks/>
            </p:cNvCxnSpPr>
            <p:nvPr/>
          </p:nvCxnSpPr>
          <p:spPr>
            <a:xfrm>
              <a:off x="1623146" y="587864"/>
              <a:ext cx="518908" cy="3882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B55B5A-2D12-F549-A62D-F07FDBE73E16}"/>
                </a:ext>
              </a:extLst>
            </p:cNvPr>
            <p:cNvSpPr txBox="1"/>
            <p:nvPr/>
          </p:nvSpPr>
          <p:spPr>
            <a:xfrm>
              <a:off x="2029914" y="6155161"/>
              <a:ext cx="54077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10:00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1E6317-DC4B-DA4D-B94B-C0DC4A479AE7}"/>
                </a:ext>
              </a:extLst>
            </p:cNvPr>
            <p:cNvSpPr txBox="1"/>
            <p:nvPr/>
          </p:nvSpPr>
          <p:spPr>
            <a:xfrm>
              <a:off x="5747907" y="6155160"/>
              <a:ext cx="54077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13:00</a:t>
              </a:r>
            </a:p>
          </p:txBody>
        </p:sp>
      </p:grpSp>
      <p:sp>
        <p:nvSpPr>
          <p:cNvPr id="40" name="Doughnut 39">
            <a:extLst>
              <a:ext uri="{FF2B5EF4-FFF2-40B4-BE49-F238E27FC236}">
                <a16:creationId xmlns:a16="http://schemas.microsoft.com/office/drawing/2014/main" id="{502CC4D1-501C-0D4B-901F-68A4A0DCB748}"/>
              </a:ext>
            </a:extLst>
          </p:cNvPr>
          <p:cNvSpPr/>
          <p:nvPr/>
        </p:nvSpPr>
        <p:spPr>
          <a:xfrm>
            <a:off x="2224680" y="2369221"/>
            <a:ext cx="1373797" cy="1583430"/>
          </a:xfrm>
          <a:prstGeom prst="donut">
            <a:avLst>
              <a:gd name="adj" fmla="val 1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5A76D4-7528-B64E-9C3A-69D3FBD63E1B}"/>
              </a:ext>
            </a:extLst>
          </p:cNvPr>
          <p:cNvCxnSpPr>
            <a:cxnSpLocks/>
          </p:cNvCxnSpPr>
          <p:nvPr/>
        </p:nvCxnSpPr>
        <p:spPr>
          <a:xfrm>
            <a:off x="2580715" y="1001723"/>
            <a:ext cx="185350" cy="11717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94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978F5-1AF1-E24C-A227-8717F96BB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" y="36871"/>
            <a:ext cx="96934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7B4D1-ADA1-F140-A041-735E4BA0E3EA}"/>
              </a:ext>
            </a:extLst>
          </p:cNvPr>
          <p:cNvSpPr txBox="1"/>
          <p:nvPr/>
        </p:nvSpPr>
        <p:spPr>
          <a:xfrm>
            <a:off x="2010996" y="6479874"/>
            <a:ext cx="54077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09:00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36883-376D-6B42-B58F-5C6FB70BB899}"/>
              </a:ext>
            </a:extLst>
          </p:cNvPr>
          <p:cNvSpPr txBox="1"/>
          <p:nvPr/>
        </p:nvSpPr>
        <p:spPr>
          <a:xfrm>
            <a:off x="4046273" y="6541552"/>
            <a:ext cx="54077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10:00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33E5A-397A-8246-94BF-C3DC87C76A05}"/>
              </a:ext>
            </a:extLst>
          </p:cNvPr>
          <p:cNvSpPr txBox="1"/>
          <p:nvPr/>
        </p:nvSpPr>
        <p:spPr>
          <a:xfrm>
            <a:off x="6081550" y="6526163"/>
            <a:ext cx="54077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11:00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06353-5CDD-3D46-8300-CFA78C51C355}"/>
              </a:ext>
            </a:extLst>
          </p:cNvPr>
          <p:cNvSpPr txBox="1"/>
          <p:nvPr/>
        </p:nvSpPr>
        <p:spPr>
          <a:xfrm>
            <a:off x="8116827" y="6518468"/>
            <a:ext cx="54077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12:00</a:t>
            </a: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28003E93-42E4-5642-A8DF-188FD46A1652}"/>
              </a:ext>
            </a:extLst>
          </p:cNvPr>
          <p:cNvSpPr/>
          <p:nvPr/>
        </p:nvSpPr>
        <p:spPr>
          <a:xfrm>
            <a:off x="1452720" y="2301978"/>
            <a:ext cx="1605412" cy="1573162"/>
          </a:xfrm>
          <a:prstGeom prst="donut">
            <a:avLst>
              <a:gd name="adj" fmla="val 1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69D27-D790-9C4E-9DE0-493A0EAD06B0}"/>
              </a:ext>
            </a:extLst>
          </p:cNvPr>
          <p:cNvSpPr txBox="1"/>
          <p:nvPr/>
        </p:nvSpPr>
        <p:spPr>
          <a:xfrm>
            <a:off x="295303" y="1188164"/>
            <a:ext cx="1452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Before 10km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0EF50-CBBC-924A-9F40-FC06A6A69BD0}"/>
              </a:ext>
            </a:extLst>
          </p:cNvPr>
          <p:cNvCxnSpPr>
            <a:cxnSpLocks/>
          </p:cNvCxnSpPr>
          <p:nvPr/>
        </p:nvCxnSpPr>
        <p:spPr>
          <a:xfrm>
            <a:off x="892551" y="1731281"/>
            <a:ext cx="914400" cy="564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Doughnut 13">
            <a:extLst>
              <a:ext uri="{FF2B5EF4-FFF2-40B4-BE49-F238E27FC236}">
                <a16:creationId xmlns:a16="http://schemas.microsoft.com/office/drawing/2014/main" id="{AA7FB25C-5C70-A84E-B01F-F39887A31777}"/>
              </a:ext>
            </a:extLst>
          </p:cNvPr>
          <p:cNvSpPr/>
          <p:nvPr/>
        </p:nvSpPr>
        <p:spPr>
          <a:xfrm>
            <a:off x="4319763" y="164727"/>
            <a:ext cx="1605412" cy="1573162"/>
          </a:xfrm>
          <a:prstGeom prst="donut">
            <a:avLst>
              <a:gd name="adj" fmla="val 1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9F1B56-C423-4B47-A6D4-2D518E426E25}"/>
              </a:ext>
            </a:extLst>
          </p:cNvPr>
          <p:cNvSpPr txBox="1"/>
          <p:nvPr/>
        </p:nvSpPr>
        <p:spPr>
          <a:xfrm>
            <a:off x="5943339" y="2433733"/>
            <a:ext cx="1157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Before 5km</a:t>
            </a:r>
          </a:p>
        </p:txBody>
      </p:sp>
      <p:sp>
        <p:nvSpPr>
          <p:cNvPr id="19" name="Doughnut 18">
            <a:extLst>
              <a:ext uri="{FF2B5EF4-FFF2-40B4-BE49-F238E27FC236}">
                <a16:creationId xmlns:a16="http://schemas.microsoft.com/office/drawing/2014/main" id="{4C57EF64-7DB5-F044-82E5-9FA20E006DBB}"/>
              </a:ext>
            </a:extLst>
          </p:cNvPr>
          <p:cNvSpPr/>
          <p:nvPr/>
        </p:nvSpPr>
        <p:spPr>
          <a:xfrm>
            <a:off x="7632476" y="1348184"/>
            <a:ext cx="1509475" cy="1724071"/>
          </a:xfrm>
          <a:prstGeom prst="donut">
            <a:avLst>
              <a:gd name="adj" fmla="val 1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E8D1C3-0906-5341-875B-347F49114D4E}"/>
              </a:ext>
            </a:extLst>
          </p:cNvPr>
          <p:cNvCxnSpPr>
            <a:cxnSpLocks/>
          </p:cNvCxnSpPr>
          <p:nvPr/>
        </p:nvCxnSpPr>
        <p:spPr>
          <a:xfrm flipH="1" flipV="1">
            <a:off x="5766552" y="1612324"/>
            <a:ext cx="585385" cy="683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1B4115-A3AF-684C-B865-E01831C8FBE6}"/>
              </a:ext>
            </a:extLst>
          </p:cNvPr>
          <p:cNvCxnSpPr>
            <a:cxnSpLocks/>
          </p:cNvCxnSpPr>
          <p:nvPr/>
        </p:nvCxnSpPr>
        <p:spPr>
          <a:xfrm>
            <a:off x="8357180" y="794040"/>
            <a:ext cx="51589" cy="408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2D6A654-0E7D-E448-948D-73028111077C}"/>
              </a:ext>
            </a:extLst>
          </p:cNvPr>
          <p:cNvSpPr txBox="1"/>
          <p:nvPr/>
        </p:nvSpPr>
        <p:spPr>
          <a:xfrm>
            <a:off x="7830061" y="406656"/>
            <a:ext cx="115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 run</a:t>
            </a:r>
          </a:p>
        </p:txBody>
      </p:sp>
      <p:sp>
        <p:nvSpPr>
          <p:cNvPr id="28" name="Doughnut 27">
            <a:extLst>
              <a:ext uri="{FF2B5EF4-FFF2-40B4-BE49-F238E27FC236}">
                <a16:creationId xmlns:a16="http://schemas.microsoft.com/office/drawing/2014/main" id="{89B369FD-72AC-A94C-9760-A9F126EAC9BA}"/>
              </a:ext>
            </a:extLst>
          </p:cNvPr>
          <p:cNvSpPr/>
          <p:nvPr/>
        </p:nvSpPr>
        <p:spPr>
          <a:xfrm>
            <a:off x="6617841" y="3347887"/>
            <a:ext cx="1339579" cy="1573162"/>
          </a:xfrm>
          <a:prstGeom prst="donut">
            <a:avLst>
              <a:gd name="adj" fmla="val 1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EF084D-EC1C-9047-A2AB-EA89A7C8706F}"/>
              </a:ext>
            </a:extLst>
          </p:cNvPr>
          <p:cNvCxnSpPr>
            <a:cxnSpLocks/>
          </p:cNvCxnSpPr>
          <p:nvPr/>
        </p:nvCxnSpPr>
        <p:spPr>
          <a:xfrm>
            <a:off x="6902245" y="1062086"/>
            <a:ext cx="385386" cy="2357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66B06EF-2CDF-924B-BE81-4F7A04524F87}"/>
              </a:ext>
            </a:extLst>
          </p:cNvPr>
          <p:cNvSpPr txBox="1"/>
          <p:nvPr/>
        </p:nvSpPr>
        <p:spPr>
          <a:xfrm>
            <a:off x="6351937" y="286194"/>
            <a:ext cx="1157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Internet issues</a:t>
            </a:r>
          </a:p>
        </p:txBody>
      </p:sp>
    </p:spTree>
    <p:extLst>
      <p:ext uri="{BB962C8B-B14F-4D97-AF65-F5344CB8AC3E}">
        <p14:creationId xmlns:p14="http://schemas.microsoft.com/office/powerpoint/2010/main" val="2065700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0725-1A6D-F341-BF2A-8947E1CA092B}"/>
              </a:ext>
            </a:extLst>
          </p:cNvPr>
          <p:cNvSpPr txBox="1">
            <a:spLocks/>
          </p:cNvSpPr>
          <p:nvPr/>
        </p:nvSpPr>
        <p:spPr>
          <a:xfrm>
            <a:off x="1503244" y="636274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Issues and areas of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F0D1-065D-5A49-99B0-DFD788845ABE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Internet connection dropped just before and after runs</a:t>
            </a:r>
          </a:p>
          <a:p>
            <a:pPr lvl="1"/>
            <a:r>
              <a:rPr lang="en-US" dirty="0"/>
              <a:t>Lots of people uploading videos and pictures of friends and family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had a spare dongles that used separate connectivity </a:t>
            </a:r>
          </a:p>
          <a:p>
            <a:pPr lvl="1"/>
            <a:r>
              <a:rPr lang="en-US" dirty="0"/>
              <a:t>Only limited number of iPad could connect</a:t>
            </a:r>
          </a:p>
          <a:p>
            <a:pPr lvl="1"/>
            <a:r>
              <a:rPr lang="en-US" dirty="0"/>
              <a:t>More dongles foe next time.</a:t>
            </a:r>
          </a:p>
          <a:p>
            <a:pPr marL="857250" lvl="2" indent="0">
              <a:buNone/>
            </a:pPr>
            <a:endParaRPr lang="en-US" dirty="0"/>
          </a:p>
          <a:p>
            <a:r>
              <a:rPr lang="en-US" dirty="0"/>
              <a:t> Questionnaire length could  be reduced by cutting out the non-scored section.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B778A16-9F6A-B04E-BFA9-A8DB36686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4414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BC8A1-7AAE-8B4A-8DF7-56B94D89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619268"/>
            <a:ext cx="8596668" cy="1320800"/>
          </a:xfrm>
        </p:spPr>
        <p:txBody>
          <a:bodyPr/>
          <a:lstStyle/>
          <a:p>
            <a:r>
              <a:rPr lang="en-US"/>
              <a:t>Context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D434E-85BE-CB4A-B82A-358467508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93" y="1593278"/>
            <a:ext cx="979607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Made contact with project manager from CR UK</a:t>
            </a:r>
          </a:p>
          <a:p>
            <a:pPr lvl="1"/>
            <a:r>
              <a:rPr lang="en-US" sz="2000" dirty="0"/>
              <a:t>We pitched the idea of collecting SNAPPS data at their next events</a:t>
            </a:r>
          </a:p>
          <a:p>
            <a:endParaRPr lang="en-US" sz="2400" dirty="0"/>
          </a:p>
          <a:p>
            <a:r>
              <a:rPr lang="en-GB" sz="2400" dirty="0"/>
              <a:t>Given the permission to attend a couple of ‘Race for life’ events. </a:t>
            </a:r>
          </a:p>
          <a:p>
            <a:endParaRPr lang="en-US" sz="2400" dirty="0"/>
          </a:p>
          <a:p>
            <a:r>
              <a:rPr lang="en-GB" sz="2400" dirty="0"/>
              <a:t>In return they asked for us to provide 'mini public engagement event' on  healthy approaches to training for running to avoid injuries.</a:t>
            </a:r>
            <a:br>
              <a:rPr lang="en-GB" sz="2400" dirty="0"/>
            </a:b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F493F0D-8997-A044-A45A-189AF616E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2" b="214"/>
          <a:stretch/>
        </p:blipFill>
        <p:spPr>
          <a:xfrm>
            <a:off x="206478" y="117660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79390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C0F3-D8D5-9E49-86DF-952788BB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en-US"/>
              <a:t>Outcome</a:t>
            </a:r>
            <a:endParaRPr lang="en-US" dirty="0"/>
          </a:p>
        </p:txBody>
      </p:sp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5FC1D02B-53C3-5A4C-819F-20BD907C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17" b="5707"/>
          <a:stretch/>
        </p:blipFill>
        <p:spPr>
          <a:xfrm rot="5400000">
            <a:off x="67451" y="1822735"/>
            <a:ext cx="4941943" cy="34182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A4BAF-996C-FA4B-963F-D30667540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3" y="2160590"/>
            <a:ext cx="4921876" cy="373969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dirty="0"/>
              <a:t>1,009 Responses collected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Saturday 600 participants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Sunday 409 participants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Successful public engagement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Learning points around population-based field data collection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We even had visit from  mayor of Prestwich.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7ED33AF-9074-A647-A17C-C98208A94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13935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B6F1CD-0A01-A74B-BACE-7317D36A4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057" y="2416228"/>
            <a:ext cx="5261350" cy="1595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8923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5B3B-DDDF-C74A-8A77-8CFB4EB2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600" y="609600"/>
            <a:ext cx="8596668" cy="1320800"/>
          </a:xfrm>
        </p:spPr>
        <p:txBody>
          <a:bodyPr/>
          <a:lstStyle/>
          <a:p>
            <a:r>
              <a:rPr lang="en-US" dirty="0"/>
              <a:t>Public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D302-CAC6-AF49-AF38-31F300324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98" y="1904651"/>
            <a:ext cx="8897911" cy="4028122"/>
          </a:xfrm>
        </p:spPr>
        <p:txBody>
          <a:bodyPr>
            <a:normAutofit/>
          </a:bodyPr>
          <a:lstStyle/>
          <a:p>
            <a:r>
              <a:rPr lang="en-GB" dirty="0"/>
              <a:t>Enter Unit-X! </a:t>
            </a:r>
          </a:p>
          <a:p>
            <a:pPr lvl="1"/>
            <a:r>
              <a:rPr lang="en-US" dirty="0"/>
              <a:t>Art &amp; Design department</a:t>
            </a:r>
          </a:p>
          <a:p>
            <a:pPr lvl="1"/>
            <a:endParaRPr lang="en-GB" dirty="0"/>
          </a:p>
          <a:p>
            <a:r>
              <a:rPr lang="en-GB" dirty="0"/>
              <a:t>Collaboration was initiated and plan of action conceived. </a:t>
            </a:r>
          </a:p>
          <a:p>
            <a:pPr lvl="1"/>
            <a:r>
              <a:rPr lang="en-GB" dirty="0"/>
              <a:t>Funding was the next step.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 We applied for £10k from Nuffield health to fund the project </a:t>
            </a:r>
            <a:endParaRPr lang="en-US" dirty="0"/>
          </a:p>
        </p:txBody>
      </p:sp>
      <p:pic>
        <p:nvPicPr>
          <p:cNvPr id="5" name="Picture 4" descr="A picture containing table, fire, bunch, cake&#10;&#10;Description automatically generated">
            <a:extLst>
              <a:ext uri="{FF2B5EF4-FFF2-40B4-BE49-F238E27FC236}">
                <a16:creationId xmlns:a16="http://schemas.microsoft.com/office/drawing/2014/main" id="{2809EE86-4031-8B4D-9680-A00B623BA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889" y="856334"/>
            <a:ext cx="3246225" cy="182407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B3DF50C-A70C-D64A-BC7F-73A25446A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2" b="214"/>
          <a:stretch/>
        </p:blipFill>
        <p:spPr>
          <a:xfrm>
            <a:off x="206478" y="117660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5390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967CFC-F5F4-B542-AC7B-3E739F239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10" y="1292324"/>
            <a:ext cx="8739114" cy="31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food&#10;&#10;Description automatically generated">
            <a:extLst>
              <a:ext uri="{FF2B5EF4-FFF2-40B4-BE49-F238E27FC236}">
                <a16:creationId xmlns:a16="http://schemas.microsoft.com/office/drawing/2014/main" id="{CD2A8929-C128-A049-AE6E-9A377BFC2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" t="709" r="561" b="1115"/>
          <a:stretch/>
        </p:blipFill>
        <p:spPr>
          <a:xfrm>
            <a:off x="619431" y="705520"/>
            <a:ext cx="8700653" cy="48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9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4080DC-8E53-5D47-8B07-FCA726574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"/>
          <a:stretch/>
        </p:blipFill>
        <p:spPr>
          <a:xfrm>
            <a:off x="540773" y="675513"/>
            <a:ext cx="8742972" cy="49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0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D815-60C8-8344-BD81-773C2A79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424" y="636274"/>
            <a:ext cx="8596668" cy="1320800"/>
          </a:xfrm>
        </p:spPr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2A979-2C5C-8D43-932C-E52DB1314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87" y="1690688"/>
            <a:ext cx="9512508" cy="4351338"/>
          </a:xfrm>
        </p:spPr>
        <p:txBody>
          <a:bodyPr/>
          <a:lstStyle/>
          <a:p>
            <a:r>
              <a:rPr lang="en-US" dirty="0"/>
              <a:t>Proposal for Nuffield Health fund was unsuccessful</a:t>
            </a:r>
          </a:p>
          <a:p>
            <a:endParaRPr lang="en-US" dirty="0"/>
          </a:p>
          <a:p>
            <a:r>
              <a:rPr lang="en-US" dirty="0"/>
              <a:t>Plan B: we won £5k from the Faculty impact award.</a:t>
            </a:r>
          </a:p>
          <a:p>
            <a:endParaRPr lang="en-US" dirty="0"/>
          </a:p>
          <a:p>
            <a:r>
              <a:rPr lang="en-US" dirty="0"/>
              <a:t>Not enough time for Unit-X to do the ‘Knee holiday resort’.</a:t>
            </a:r>
          </a:p>
          <a:p>
            <a:endParaRPr lang="en-US" dirty="0"/>
          </a:p>
          <a:p>
            <a:r>
              <a:rPr lang="en-US" dirty="0"/>
              <a:t>Public engagement and data collection went ahead.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C064DEC-2954-A648-8032-B9E3EFBB9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54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06BE-D12C-F94E-91F3-6EAA68CF2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922" y="636274"/>
            <a:ext cx="8596668" cy="1320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9724-7799-D94E-AFB4-6A2FECB20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56" y="184811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Hired a Marquee</a:t>
            </a:r>
          </a:p>
          <a:p>
            <a:endParaRPr lang="en-US" dirty="0"/>
          </a:p>
          <a:p>
            <a:r>
              <a:rPr lang="en-US" dirty="0"/>
              <a:t>Acquired iPads and power banks.</a:t>
            </a:r>
          </a:p>
          <a:p>
            <a:pPr marL="0" indent="0">
              <a:buNone/>
            </a:pPr>
            <a:r>
              <a:rPr lang="en-US" dirty="0"/>
              <a:t> - few more iPads were borrowed from the university.</a:t>
            </a:r>
          </a:p>
          <a:p>
            <a:endParaRPr lang="en-US" dirty="0"/>
          </a:p>
          <a:p>
            <a:r>
              <a:rPr lang="en-US" dirty="0"/>
              <a:t>Employed four students through </a:t>
            </a:r>
            <a:r>
              <a:rPr lang="en-US" i="1" dirty="0"/>
              <a:t>Jobs4Students </a:t>
            </a:r>
          </a:p>
          <a:p>
            <a:pPr lvl="1"/>
            <a:r>
              <a:rPr lang="en-US" i="1" dirty="0"/>
              <a:t>Two from Physiotherapy</a:t>
            </a:r>
          </a:p>
          <a:p>
            <a:pPr lvl="1"/>
            <a:r>
              <a:rPr lang="en-US" i="1" dirty="0"/>
              <a:t>Two from Nutrition</a:t>
            </a:r>
          </a:p>
          <a:p>
            <a:pPr lvl="1"/>
            <a:endParaRPr lang="en-US" i="1" dirty="0"/>
          </a:p>
          <a:p>
            <a:r>
              <a:rPr lang="en-US" dirty="0"/>
              <a:t>Made and printed out nutrition and injury prevention flyers</a:t>
            </a:r>
          </a:p>
          <a:p>
            <a:endParaRPr lang="en-US" i="1" dirty="0"/>
          </a:p>
          <a:p>
            <a:endParaRPr lang="en-US" i="1" dirty="0"/>
          </a:p>
        </p:txBody>
      </p:sp>
      <p:pic>
        <p:nvPicPr>
          <p:cNvPr id="5" name="Picture 4" descr="A picture containing grass, table, sitting, items&#10;&#10;Description automatically generated">
            <a:extLst>
              <a:ext uri="{FF2B5EF4-FFF2-40B4-BE49-F238E27FC236}">
                <a16:creationId xmlns:a16="http://schemas.microsoft.com/office/drawing/2014/main" id="{3FF15EBE-04DC-D746-A946-ADD2EF13A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" r="13771"/>
          <a:stretch/>
        </p:blipFill>
        <p:spPr>
          <a:xfrm rot="5400000">
            <a:off x="7155244" y="1175575"/>
            <a:ext cx="3110457" cy="2076412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B3B2748-B263-1B4C-B635-DE44C1D6A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0720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561A-DC4B-0247-A09D-50E06AF8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244" y="614117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Wigan Event – feasibility study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2CAD89-E841-444D-B6BF-FB0E1719FE67}"/>
              </a:ext>
            </a:extLst>
          </p:cNvPr>
          <p:cNvSpPr txBox="1">
            <a:spLocks/>
          </p:cNvSpPr>
          <p:nvPr/>
        </p:nvSpPr>
        <p:spPr>
          <a:xfrm>
            <a:off x="838200" y="18925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Wednesday evening</a:t>
            </a:r>
          </a:p>
          <a:p>
            <a:endParaRPr lang="en-US" dirty="0"/>
          </a:p>
          <a:p>
            <a:r>
              <a:rPr lang="en-US" dirty="0"/>
              <a:t>Adults 5km run</a:t>
            </a:r>
          </a:p>
          <a:p>
            <a:endParaRPr lang="en-US" dirty="0"/>
          </a:p>
          <a:p>
            <a:r>
              <a:rPr lang="en-GB" dirty="0"/>
              <a:t>Approximately </a:t>
            </a:r>
            <a:r>
              <a:rPr lang="en-GB" b="1" dirty="0"/>
              <a:t> </a:t>
            </a:r>
            <a:r>
              <a:rPr lang="en-GB" dirty="0"/>
              <a:t>600 participants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10 data collectors </a:t>
            </a:r>
          </a:p>
          <a:p>
            <a:endParaRPr lang="en-US" dirty="0"/>
          </a:p>
          <a:p>
            <a:r>
              <a:rPr lang="en-US" dirty="0"/>
              <a:t>Each had an iPad (connected with their phone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A1A6AC0-283C-F740-8A13-832517789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" b="214"/>
          <a:stretch/>
        </p:blipFill>
        <p:spPr>
          <a:xfrm>
            <a:off x="206478" y="134666"/>
            <a:ext cx="1003217" cy="100321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0575480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674</Words>
  <Application>Microsoft Macintosh PowerPoint</Application>
  <PresentationFormat>Widescreen</PresentationFormat>
  <Paragraphs>153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Trebuchet MS</vt:lpstr>
      <vt:lpstr>Wingdings 3</vt:lpstr>
      <vt:lpstr>Facet</vt:lpstr>
      <vt:lpstr>Cancer Research UK  Data collection</vt:lpstr>
      <vt:lpstr>Context </vt:lpstr>
      <vt:lpstr>Public engagement </vt:lpstr>
      <vt:lpstr>PowerPoint Presentation</vt:lpstr>
      <vt:lpstr>PowerPoint Presentation</vt:lpstr>
      <vt:lpstr>PowerPoint Presentation</vt:lpstr>
      <vt:lpstr>Funding</vt:lpstr>
      <vt:lpstr>Logistics</vt:lpstr>
      <vt:lpstr>Wigan Event – feasibility study </vt:lpstr>
      <vt:lpstr>Location</vt:lpstr>
      <vt:lpstr>Outcomes </vt:lpstr>
      <vt:lpstr>Highlighted themes </vt:lpstr>
      <vt:lpstr>Highlighted themes </vt:lpstr>
      <vt:lpstr>Heaton Park– Main event</vt:lpstr>
      <vt:lpstr>Our location </vt:lpstr>
      <vt:lpstr>Game plan </vt:lpstr>
      <vt:lpstr>PowerPoint Presentation</vt:lpstr>
      <vt:lpstr>PowerPoint Presentation</vt:lpstr>
      <vt:lpstr>PowerPoint Presentation</vt:lpstr>
      <vt:lpstr>Outcome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Research UK  Data collection</dc:title>
  <dc:creator>Mohamed Yusuf</dc:creator>
  <cp:lastModifiedBy>Mohamed Yusuf</cp:lastModifiedBy>
  <cp:revision>8</cp:revision>
  <dcterms:created xsi:type="dcterms:W3CDTF">2019-10-17T16:57:36Z</dcterms:created>
  <dcterms:modified xsi:type="dcterms:W3CDTF">2019-10-21T13:05:03Z</dcterms:modified>
</cp:coreProperties>
</file>