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2" r:id="rId2"/>
    <p:sldId id="278" r:id="rId3"/>
    <p:sldId id="279" r:id="rId4"/>
    <p:sldId id="285" r:id="rId5"/>
    <p:sldId id="275" r:id="rId6"/>
    <p:sldId id="280" r:id="rId7"/>
    <p:sldId id="283" r:id="rId8"/>
    <p:sldId id="273" r:id="rId9"/>
    <p:sldId id="277" r:id="rId10"/>
    <p:sldId id="281" r:id="rId11"/>
    <p:sldId id="274" r:id="rId12"/>
    <p:sldId id="282" r:id="rId13"/>
    <p:sldId id="2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5" autoAdjust="0"/>
    <p:restoredTop sz="94718" autoAdjust="0"/>
  </p:normalViewPr>
  <p:slideViewPr>
    <p:cSldViewPr snapToGrid="0">
      <p:cViewPr varScale="1">
        <p:scale>
          <a:sx n="92" d="100"/>
          <a:sy n="92" d="100"/>
        </p:scale>
        <p:origin x="6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9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EE5-D354-400A-808B-F577A7A8C99F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A4412-9CD0-4402-A135-D4F05C182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6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BE7930-E9AF-4D16-BEF6-24F34311E4A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86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BE7930-E9AF-4D16-BEF6-24F34311E4A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18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BE7930-E9AF-4D16-BEF6-24F34311E4A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924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tee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83117" y="1996257"/>
            <a:ext cx="9144000" cy="488329"/>
          </a:xfrm>
        </p:spPr>
        <p:txBody>
          <a:bodyPr anchor="b">
            <a:noAutofit/>
          </a:bodyPr>
          <a:lstStyle>
            <a:lvl1pPr algn="l">
              <a:defRPr sz="2880" b="0" i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3122" y="3087386"/>
            <a:ext cx="11425767" cy="746125"/>
          </a:xfrm>
          <a:noFill/>
        </p:spPr>
        <p:txBody>
          <a:bodyPr>
            <a:noAutofit/>
          </a:bodyPr>
          <a:lstStyle>
            <a:lvl1pPr marL="0" indent="0">
              <a:buNone/>
              <a:defRPr sz="5760" b="1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83121" y="2459647"/>
            <a:ext cx="11425767" cy="565390"/>
          </a:xfrm>
        </p:spPr>
        <p:txBody>
          <a:bodyPr>
            <a:noAutofit/>
          </a:bodyPr>
          <a:lstStyle>
            <a:lvl1pPr marL="0" indent="0" algn="l">
              <a:buNone/>
              <a:defRPr sz="5760" b="1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2116-0312-462F-A155-105C2DDA2D40}" type="datetimeFigureOut">
              <a:rPr lang="en-US" altLang="en-US"/>
              <a:pPr>
                <a:defRPr/>
              </a:pPr>
              <a:t>4/10/2019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2ECE8-A694-4119-ACB7-BCE6D58167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96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7DEC9">
                    <a:shade val="50000"/>
                    <a:satMod val="200000"/>
                  </a:srgbClr>
                </a:solidFill>
              </a:defRPr>
            </a:lvl1pPr>
            <a:extLst/>
          </a:lstStyle>
          <a:p>
            <a:pPr>
              <a:defRPr/>
            </a:pPr>
            <a:fld id="{07650F6F-1874-4564-817E-83C9D1E68157}" type="datetimeFigureOut">
              <a:rPr lang="en-GB"/>
              <a:pPr>
                <a:defRPr/>
              </a:pPr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7DEC9">
                    <a:shade val="50000"/>
                    <a:satMod val="20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7DEC9">
                    <a:shade val="50000"/>
                    <a:satMod val="200000"/>
                  </a:srgbClr>
                </a:solidFill>
              </a:defRPr>
            </a:lvl1pPr>
            <a:extLst/>
          </a:lstStyle>
          <a:p>
            <a:pPr>
              <a:defRPr/>
            </a:pPr>
            <a:fld id="{C7C25711-289B-42A9-B2CA-D1844FA6A9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85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8"/>
            <a:ext cx="8596668" cy="1826581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1148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8A3A9A0-A3B1-48ED-86C4-2FAF3525BA1C}" type="datetimeFigureOut">
              <a:rPr lang="en-GB"/>
              <a:pPr>
                <a:defRPr/>
              </a:pPr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C226"/>
                </a:solidFill>
              </a:defRPr>
            </a:lvl1pPr>
          </a:lstStyle>
          <a:p>
            <a:pPr>
              <a:defRPr/>
            </a:pPr>
            <a:fld id="{BE7F3E97-5DDF-42A0-8190-8C07D7C5A2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11205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324350"/>
            <a:ext cx="1744133" cy="777240"/>
          </a:xfrm>
          <a:custGeom>
            <a:avLst/>
            <a:gdLst>
              <a:gd name="T0" fmla="*/ 2147483646 w 372"/>
              <a:gd name="T1" fmla="*/ 2147483646 h 166"/>
              <a:gd name="T2" fmla="*/ 2147483646 w 372"/>
              <a:gd name="T3" fmla="*/ 2147483646 h 166"/>
              <a:gd name="T4" fmla="*/ 2147483646 w 372"/>
              <a:gd name="T5" fmla="*/ 2147483646 h 166"/>
              <a:gd name="T6" fmla="*/ 2147483646 w 372"/>
              <a:gd name="T7" fmla="*/ 2147483646 h 166"/>
              <a:gd name="T8" fmla="*/ 2147483646 w 372"/>
              <a:gd name="T9" fmla="*/ 2147483646 h 166"/>
              <a:gd name="T10" fmla="*/ 2147483646 w 372"/>
              <a:gd name="T11" fmla="*/ 2147483646 h 166"/>
              <a:gd name="T12" fmla="*/ 2147483646 w 372"/>
              <a:gd name="T13" fmla="*/ 2147483646 h 166"/>
              <a:gd name="T14" fmla="*/ 2147483646 w 372"/>
              <a:gd name="T15" fmla="*/ 0 h 166"/>
              <a:gd name="T16" fmla="*/ 0 w 372"/>
              <a:gd name="T17" fmla="*/ 0 h 166"/>
              <a:gd name="T18" fmla="*/ 0 w 372"/>
              <a:gd name="T19" fmla="*/ 2147483646 h 166"/>
              <a:gd name="T20" fmla="*/ 2147483646 w 372"/>
              <a:gd name="T21" fmla="*/ 2147483646 h 1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sz="216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48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E7846-C21F-4C8A-922B-917E1789B819}" type="datetimeFigureOut">
              <a:rPr lang="en-GB"/>
              <a:pPr>
                <a:defRPr/>
              </a:pPr>
              <a:t>10/04/2019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285" y="4530090"/>
            <a:ext cx="781049" cy="36385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994FF-BB43-4A98-8AE5-D547661A48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9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tee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7" y="1651001"/>
            <a:ext cx="10515600" cy="50057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3118" y="2151571"/>
            <a:ext cx="11425767" cy="3705226"/>
          </a:xfrm>
        </p:spPr>
        <p:txBody>
          <a:bodyPr/>
          <a:lstStyle>
            <a:lvl1pPr>
              <a:lnSpc>
                <a:spcPts val="3120"/>
              </a:lnSpc>
              <a:defRPr b="0" i="0">
                <a:latin typeface="Calibri" charset="0"/>
                <a:ea typeface="Calibri" charset="0"/>
                <a:cs typeface="Calibri" charset="0"/>
              </a:defRPr>
            </a:lvl1pPr>
            <a:lvl2pPr>
              <a:lnSpc>
                <a:spcPts val="3120"/>
              </a:lnSpc>
              <a:spcBef>
                <a:spcPts val="0"/>
              </a:spcBef>
              <a:defRPr b="0" i="0">
                <a:latin typeface="Calibri" charset="0"/>
                <a:ea typeface="Calibri" charset="0"/>
                <a:cs typeface="Calibri" charset="0"/>
              </a:defRPr>
            </a:lvl2pPr>
            <a:lvl3pPr>
              <a:lnSpc>
                <a:spcPts val="3120"/>
              </a:lnSpc>
              <a:spcBef>
                <a:spcPts val="0"/>
              </a:spcBef>
              <a:defRPr b="0" i="0">
                <a:latin typeface="Calibri" charset="0"/>
                <a:ea typeface="Calibri" charset="0"/>
                <a:cs typeface="Calibri" charset="0"/>
              </a:defRPr>
            </a:lvl3pPr>
            <a:lvl4pPr>
              <a:lnSpc>
                <a:spcPts val="3120"/>
              </a:lnSpc>
              <a:spcBef>
                <a:spcPts val="0"/>
              </a:spcBef>
              <a:defRPr b="0" i="0">
                <a:latin typeface="Calibri" charset="0"/>
                <a:ea typeface="Calibri" charset="0"/>
                <a:cs typeface="Calibri" charset="0"/>
              </a:defRPr>
            </a:lvl4pPr>
            <a:lvl5pPr>
              <a:lnSpc>
                <a:spcPts val="3120"/>
              </a:lnSpc>
              <a:spcBef>
                <a:spcPts val="0"/>
              </a:spcBef>
              <a:defRPr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159A7-3675-410C-992F-48C262BE1E28}" type="datetimeFigureOut">
              <a:rPr lang="en-US" altLang="en-US"/>
              <a:pPr>
                <a:defRPr/>
              </a:pPr>
              <a:t>4/10/2019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C148F-C43A-478B-8748-807785C84D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17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tee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9050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EE6F8-4F5C-49D9-8A12-11F73EF123A9}" type="datetimeFigureOut">
              <a:rPr lang="en-US" altLang="en-US"/>
              <a:pPr>
                <a:defRPr/>
              </a:pPr>
              <a:t>4/10/2019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5F295-C896-43E8-A084-AF021E78B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43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EFA75-BF1B-429F-BAD9-33467115CC9E}" type="datetimeFigureOut">
              <a:rPr lang="en-US" altLang="en-US"/>
              <a:pPr>
                <a:defRPr/>
              </a:pPr>
              <a:t>4/10/2019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C4FC-5A67-44A6-9916-1ACCD2040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1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qua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7" y="1651001"/>
            <a:ext cx="10515600" cy="5005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3118" y="2151571"/>
            <a:ext cx="11425767" cy="3705226"/>
          </a:xfrm>
        </p:spPr>
        <p:txBody>
          <a:bodyPr/>
          <a:lstStyle>
            <a:lvl1pPr>
              <a:lnSpc>
                <a:spcPts val="3120"/>
              </a:lnSpc>
              <a:defRPr b="0" i="0">
                <a:latin typeface="Calibri" charset="0"/>
                <a:ea typeface="Calibri" charset="0"/>
                <a:cs typeface="Calibri" charset="0"/>
              </a:defRPr>
            </a:lvl1pPr>
            <a:lvl2pPr>
              <a:lnSpc>
                <a:spcPts val="3120"/>
              </a:lnSpc>
              <a:spcBef>
                <a:spcPts val="0"/>
              </a:spcBef>
              <a:defRPr b="0" i="0">
                <a:latin typeface="Calibri" charset="0"/>
                <a:ea typeface="Calibri" charset="0"/>
                <a:cs typeface="Calibri" charset="0"/>
              </a:defRPr>
            </a:lvl2pPr>
            <a:lvl3pPr>
              <a:lnSpc>
                <a:spcPts val="3120"/>
              </a:lnSpc>
              <a:spcBef>
                <a:spcPts val="0"/>
              </a:spcBef>
              <a:defRPr b="0" i="0">
                <a:latin typeface="Calibri" charset="0"/>
                <a:ea typeface="Calibri" charset="0"/>
                <a:cs typeface="Calibri" charset="0"/>
              </a:defRPr>
            </a:lvl3pPr>
            <a:lvl4pPr>
              <a:lnSpc>
                <a:spcPts val="3120"/>
              </a:lnSpc>
              <a:spcBef>
                <a:spcPts val="0"/>
              </a:spcBef>
              <a:defRPr b="0" i="0">
                <a:latin typeface="Calibri" charset="0"/>
                <a:ea typeface="Calibri" charset="0"/>
                <a:cs typeface="Calibri" charset="0"/>
              </a:defRPr>
            </a:lvl4pPr>
            <a:lvl5pPr>
              <a:lnSpc>
                <a:spcPts val="3120"/>
              </a:lnSpc>
              <a:spcBef>
                <a:spcPts val="0"/>
              </a:spcBef>
              <a:defRPr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798B2-4BE1-4605-A8C6-AD35168145A1}" type="datetimeFigureOut">
              <a:rPr lang="en-US" altLang="en-US"/>
              <a:pPr>
                <a:defRPr/>
              </a:pPr>
              <a:t>4/10/2019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F8D41-C975-4FAD-AC77-BFDC44048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39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E6741-A6C0-49F1-B955-473EF0E6E892}" type="datetimeFigureOut">
              <a:rPr lang="en-GB"/>
              <a:pPr>
                <a:defRPr/>
              </a:pPr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4D9E1-542C-4D59-81F0-2AC6E60392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42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E30C-0832-42A9-8323-C4F2E9F3BFE5}" type="datetimeFigureOut">
              <a:rPr lang="en-GB"/>
              <a:pPr>
                <a:defRPr/>
              </a:pPr>
              <a:t>10/04/2019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E81B-7962-43B9-99BA-1F5F3E8C5A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38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7DEC9">
                    <a:shade val="50000"/>
                    <a:satMod val="200000"/>
                  </a:srgbClr>
                </a:solidFill>
              </a:defRPr>
            </a:lvl1pPr>
            <a:extLst/>
          </a:lstStyle>
          <a:p>
            <a:pPr>
              <a:defRPr/>
            </a:pPr>
            <a:fld id="{33B4E5FA-D6C1-4202-B439-8187401EAE0A}" type="datetimeFigureOut">
              <a:rPr lang="en-GB"/>
              <a:pPr>
                <a:defRPr/>
              </a:pPr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7DEC9">
                    <a:shade val="50000"/>
                    <a:satMod val="20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7DEC9">
                    <a:shade val="50000"/>
                    <a:satMod val="200000"/>
                  </a:srgbClr>
                </a:solidFill>
              </a:defRPr>
            </a:lvl1pPr>
            <a:extLst/>
          </a:lstStyle>
          <a:p>
            <a:pPr>
              <a:defRPr/>
            </a:pPr>
            <a:fld id="{9581411E-BCBA-4531-9B6A-726BCA8458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28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383117" y="824866"/>
            <a:ext cx="10515600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3117" y="1824990"/>
            <a:ext cx="10515600" cy="435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986"/>
            <a:ext cx="2743200" cy="36385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4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FB7D381-EE36-4748-A6E9-EEF2ED693D7B}" type="datetimeFigureOut">
              <a:rPr lang="en-US" altLang="en-US"/>
              <a:pPr>
                <a:defRPr/>
              </a:pPr>
              <a:t>4/10/2019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986"/>
            <a:ext cx="4114800" cy="36385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40">
                <a:solidFill>
                  <a:srgbClr val="89898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986"/>
            <a:ext cx="2743200" cy="36385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4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3FF2121-E2D9-4628-A5F0-294EC4717B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103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2" y="257176"/>
            <a:ext cx="2925233" cy="49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134" y="211456"/>
            <a:ext cx="1109133" cy="113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932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80" b="1" kern="1200">
          <a:solidFill>
            <a:schemeClr val="bg1"/>
          </a:solidFill>
          <a:latin typeface="Calibri" charset="0"/>
          <a:ea typeface="MS PGothic" panose="020B0600070205080204" pitchFamily="34" charset="-128"/>
          <a:cs typeface="Calibr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80" b="1">
          <a:solidFill>
            <a:schemeClr val="bg1"/>
          </a:solidFill>
          <a:latin typeface="Calibri" pitchFamily="34" charset="0"/>
          <a:ea typeface="MS PGothic" panose="020B0600070205080204" pitchFamily="34" charset="-128"/>
          <a:cs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80" b="1">
          <a:solidFill>
            <a:schemeClr val="bg1"/>
          </a:solidFill>
          <a:latin typeface="Calibri" pitchFamily="34" charset="0"/>
          <a:ea typeface="MS PGothic" panose="020B0600070205080204" pitchFamily="34" charset="-128"/>
          <a:cs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80" b="1">
          <a:solidFill>
            <a:schemeClr val="bg1"/>
          </a:solidFill>
          <a:latin typeface="Calibri" pitchFamily="34" charset="0"/>
          <a:ea typeface="MS PGothic" panose="020B0600070205080204" pitchFamily="34" charset="-128"/>
          <a:cs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80" b="1">
          <a:solidFill>
            <a:schemeClr val="bg1"/>
          </a:solidFill>
          <a:latin typeface="Calibri" pitchFamily="34" charset="0"/>
          <a:ea typeface="MS PGothic" panose="020B0600070205080204" pitchFamily="34" charset="-128"/>
          <a:cs typeface="Calibri" pitchFamily="34" charset="0"/>
        </a:defRPr>
      </a:lvl5pPr>
      <a:lvl6pPr marL="548640" algn="l" rtl="0" fontAlgn="base">
        <a:lnSpc>
          <a:spcPct val="90000"/>
        </a:lnSpc>
        <a:spcBef>
          <a:spcPct val="0"/>
        </a:spcBef>
        <a:spcAft>
          <a:spcPct val="0"/>
        </a:spcAft>
        <a:defRPr sz="288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6pPr>
      <a:lvl7pPr marL="1097280" algn="l" rtl="0" fontAlgn="base">
        <a:lnSpc>
          <a:spcPct val="90000"/>
        </a:lnSpc>
        <a:spcBef>
          <a:spcPct val="0"/>
        </a:spcBef>
        <a:spcAft>
          <a:spcPct val="0"/>
        </a:spcAft>
        <a:defRPr sz="288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7pPr>
      <a:lvl8pPr marL="1645920" algn="l" rtl="0" fontAlgn="base">
        <a:lnSpc>
          <a:spcPct val="90000"/>
        </a:lnSpc>
        <a:spcBef>
          <a:spcPct val="0"/>
        </a:spcBef>
        <a:spcAft>
          <a:spcPct val="0"/>
        </a:spcAft>
        <a:defRPr sz="288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8pPr>
      <a:lvl9pPr marL="2194560" algn="l" rtl="0" fontAlgn="base">
        <a:lnSpc>
          <a:spcPct val="90000"/>
        </a:lnSpc>
        <a:spcBef>
          <a:spcPct val="0"/>
        </a:spcBef>
        <a:spcAft>
          <a:spcPct val="0"/>
        </a:spcAft>
        <a:defRPr sz="288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9pPr>
    </p:titleStyle>
    <p:bodyStyle>
      <a:lvl1pPr marL="274320" indent="-27432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2880" kern="1200">
          <a:solidFill>
            <a:schemeClr val="bg1"/>
          </a:solidFill>
          <a:latin typeface="Calibri" charset="0"/>
          <a:ea typeface="MS PGothic" panose="020B0600070205080204" pitchFamily="34" charset="-128"/>
          <a:cs typeface="Calibri" charset="0"/>
        </a:defRPr>
      </a:lvl1pPr>
      <a:lvl2pPr marL="822960" indent="-274320" algn="l" rtl="0" eaLnBrk="0" fontAlgn="base" hangingPunct="0">
        <a:lnSpc>
          <a:spcPts val="312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88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2pPr>
      <a:lvl3pPr marL="1371600" indent="-274320" algn="l" rtl="0" eaLnBrk="0" fontAlgn="base" hangingPunct="0">
        <a:lnSpc>
          <a:spcPts val="312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88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3pPr>
      <a:lvl4pPr marL="1920240" indent="-274320" algn="l" rtl="0" eaLnBrk="0" fontAlgn="base" hangingPunct="0">
        <a:lnSpc>
          <a:spcPts val="312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88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4pPr>
      <a:lvl5pPr marL="2468880" indent="-274320" algn="l" rtl="0" eaLnBrk="0" fontAlgn="base" hangingPunct="0">
        <a:lnSpc>
          <a:spcPts val="312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88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91716" y="3348991"/>
            <a:ext cx="4794884" cy="1489710"/>
          </a:xfrm>
        </p:spPr>
        <p:txBody>
          <a:bodyPr/>
          <a:lstStyle/>
          <a:p>
            <a:pPr marL="0" indent="0" algn="ctr">
              <a:buNone/>
            </a:pPr>
            <a:endParaRPr lang="en-GB" altLang="en-US" sz="144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GB" altLang="en-US" sz="144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GB" altLang="en-US" sz="144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1981201" y="130534"/>
            <a:ext cx="18473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10972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16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1176" y="1889685"/>
            <a:ext cx="104783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</a:rPr>
              <a:t>Translation and cultural validation of self-reported </a:t>
            </a:r>
            <a:r>
              <a:rPr lang="en-GB" sz="2800" b="1" dirty="0" smtClean="0">
                <a:solidFill>
                  <a:srgbClr val="FFFF00"/>
                </a:solidFill>
              </a:rPr>
              <a:t>health measures</a:t>
            </a:r>
            <a:r>
              <a:rPr lang="en-GB" sz="2800" b="1" dirty="0">
                <a:solidFill>
                  <a:srgbClr val="FFFF00"/>
                </a:solidFill>
              </a:rPr>
              <a:t>: </a:t>
            </a:r>
            <a:endParaRPr lang="en-GB" sz="2800" b="1" dirty="0" smtClean="0">
              <a:solidFill>
                <a:srgbClr val="FFFF00"/>
              </a:solidFill>
            </a:endParaRPr>
          </a:p>
          <a:p>
            <a:r>
              <a:rPr lang="en-GB" sz="2800" b="1" dirty="0" smtClean="0">
                <a:solidFill>
                  <a:srgbClr val="FFFF00"/>
                </a:solidFill>
              </a:rPr>
              <a:t>An </a:t>
            </a:r>
            <a:r>
              <a:rPr lang="en-GB" sz="2800" b="1" dirty="0">
                <a:solidFill>
                  <a:srgbClr val="FFFF00"/>
                </a:solidFill>
              </a:rPr>
              <a:t>example using the SNAPPS questionnaire</a:t>
            </a:r>
            <a:r>
              <a:rPr lang="en-GB" sz="2800" b="1" dirty="0" smtClean="0">
                <a:solidFill>
                  <a:srgbClr val="FFFF00"/>
                </a:solidFill>
              </a:rPr>
              <a:t>.</a:t>
            </a:r>
          </a:p>
          <a:p>
            <a:endParaRPr lang="en-GB" sz="2000" b="1" dirty="0">
              <a:solidFill>
                <a:srgbClr val="FFFF00"/>
              </a:solidFill>
            </a:endParaRPr>
          </a:p>
          <a:p>
            <a:r>
              <a:rPr lang="en-GB" sz="2400" b="1" dirty="0" smtClean="0">
                <a:solidFill>
                  <a:srgbClr val="FFFF00"/>
                </a:solidFill>
              </a:rPr>
              <a:t>S </a:t>
            </a:r>
            <a:r>
              <a:rPr lang="en-GB" sz="2000" dirty="0" err="1" smtClean="0">
                <a:solidFill>
                  <a:srgbClr val="FFFF00"/>
                </a:solidFill>
              </a:rPr>
              <a:t>tudies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>
                <a:solidFill>
                  <a:srgbClr val="FFFF00"/>
                </a:solidFill>
              </a:rPr>
              <a:t>of the prevalence</a:t>
            </a:r>
          </a:p>
          <a:p>
            <a:r>
              <a:rPr lang="en-GB" sz="2400" b="1" dirty="0" smtClean="0">
                <a:solidFill>
                  <a:srgbClr val="FFFF00"/>
                </a:solidFill>
              </a:rPr>
              <a:t>N</a:t>
            </a:r>
            <a:r>
              <a:rPr lang="en-GB" sz="2000" b="1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atural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>
                <a:solidFill>
                  <a:srgbClr val="FFFF00"/>
                </a:solidFill>
              </a:rPr>
              <a:t>history and </a:t>
            </a:r>
          </a:p>
          <a:p>
            <a:r>
              <a:rPr lang="en-GB" sz="2400" b="1" dirty="0" smtClean="0">
                <a:solidFill>
                  <a:srgbClr val="FFFF00"/>
                </a:solidFill>
              </a:rPr>
              <a:t>A</a:t>
            </a:r>
            <a:r>
              <a:rPr lang="en-GB" sz="2000" b="1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etiology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>
                <a:solidFill>
                  <a:srgbClr val="FFFF00"/>
                </a:solidFill>
              </a:rPr>
              <a:t>of </a:t>
            </a:r>
          </a:p>
          <a:p>
            <a:r>
              <a:rPr lang="en-GB" sz="2400" b="1" dirty="0" smtClean="0">
                <a:solidFill>
                  <a:srgbClr val="FFFF00"/>
                </a:solidFill>
              </a:rPr>
              <a:t>P</a:t>
            </a:r>
            <a:r>
              <a:rPr lang="en-GB" sz="2000" b="1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atellofemoral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endParaRPr lang="en-GB" sz="2000" dirty="0">
              <a:solidFill>
                <a:srgbClr val="FFFF00"/>
              </a:solidFill>
            </a:endParaRPr>
          </a:p>
          <a:p>
            <a:r>
              <a:rPr lang="en-GB" sz="2400" b="1" dirty="0" smtClean="0">
                <a:solidFill>
                  <a:srgbClr val="FFFF00"/>
                </a:solidFill>
              </a:rPr>
              <a:t>P</a:t>
            </a:r>
            <a:r>
              <a:rPr lang="en-GB" sz="2000" b="1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ain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endParaRPr lang="en-GB" sz="2000" dirty="0">
              <a:solidFill>
                <a:srgbClr val="FFFF00"/>
              </a:solidFill>
            </a:endParaRPr>
          </a:p>
          <a:p>
            <a:r>
              <a:rPr lang="en-GB" sz="2400" b="1" dirty="0" smtClean="0">
                <a:solidFill>
                  <a:srgbClr val="FFFF00"/>
                </a:solidFill>
              </a:rPr>
              <a:t>S </a:t>
            </a:r>
            <a:r>
              <a:rPr lang="en-GB" sz="2000" dirty="0" err="1" smtClean="0">
                <a:solidFill>
                  <a:srgbClr val="FFFF00"/>
                </a:solidFill>
              </a:rPr>
              <a:t>yndrome</a:t>
            </a:r>
            <a:endParaRPr lang="en-GB" sz="2000" dirty="0">
              <a:solidFill>
                <a:srgbClr val="FFFF00"/>
              </a:solidFill>
            </a:endParaRPr>
          </a:p>
          <a:p>
            <a:endParaRPr lang="en-GB" sz="2000" b="1" dirty="0">
              <a:solidFill>
                <a:srgbClr val="FFFF00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82259" y="5903893"/>
            <a:ext cx="87137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altLang="en-US" sz="2800" dirty="0">
                <a:solidFill>
                  <a:schemeClr val="bg1"/>
                </a:solidFill>
              </a:rPr>
              <a:t>	</a:t>
            </a:r>
            <a:r>
              <a:rPr lang="en-GB" sz="2400" b="1" u="sng" dirty="0">
                <a:solidFill>
                  <a:schemeClr val="bg1"/>
                </a:solidFill>
              </a:rPr>
              <a:t>Selfe J</a:t>
            </a:r>
            <a:r>
              <a:rPr lang="en-GB" sz="2400" b="1" dirty="0">
                <a:solidFill>
                  <a:schemeClr val="bg1"/>
                </a:solidFill>
              </a:rPr>
              <a:t>, </a:t>
            </a:r>
            <a:r>
              <a:rPr lang="en-GB" sz="2400" dirty="0">
                <a:solidFill>
                  <a:schemeClr val="bg1"/>
                </a:solidFill>
              </a:rPr>
              <a:t>Callaghan M, Yusuf M, </a:t>
            </a:r>
            <a:r>
              <a:rPr lang="en-GB" sz="2400" dirty="0" err="1">
                <a:solidFill>
                  <a:schemeClr val="bg1"/>
                </a:solidFill>
              </a:rPr>
              <a:t>Relph</a:t>
            </a:r>
            <a:r>
              <a:rPr lang="en-GB" sz="2400" dirty="0">
                <a:solidFill>
                  <a:schemeClr val="bg1"/>
                </a:solidFill>
              </a:rPr>
              <a:t> N, </a:t>
            </a:r>
            <a:r>
              <a:rPr lang="en-GB" sz="2400" dirty="0" err="1">
                <a:solidFill>
                  <a:schemeClr val="bg1"/>
                </a:solidFill>
              </a:rPr>
              <a:t>Gichuru</a:t>
            </a:r>
            <a:r>
              <a:rPr lang="en-GB" sz="2400" dirty="0">
                <a:solidFill>
                  <a:schemeClr val="bg1"/>
                </a:solidFill>
              </a:rPr>
              <a:t> P, </a:t>
            </a:r>
            <a:r>
              <a:rPr lang="en-GB" sz="2400" dirty="0" err="1">
                <a:solidFill>
                  <a:schemeClr val="bg1"/>
                </a:solidFill>
              </a:rPr>
              <a:t>Dey</a:t>
            </a:r>
            <a:r>
              <a:rPr lang="en-GB" sz="2400" dirty="0">
                <a:solidFill>
                  <a:schemeClr val="bg1"/>
                </a:solidFill>
              </a:rPr>
              <a:t> P</a:t>
            </a:r>
          </a:p>
          <a:p>
            <a:endParaRPr lang="en-GB" altLang="en-US" sz="28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568" y="3350671"/>
            <a:ext cx="1615154" cy="16151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66" y="824493"/>
            <a:ext cx="896293" cy="89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have found that the </a:t>
            </a:r>
            <a:r>
              <a:rPr lang="en-GB" dirty="0"/>
              <a:t>whole process takes approximately 12 months to </a:t>
            </a:r>
            <a:r>
              <a:rPr lang="en-GB" dirty="0" smtClean="0"/>
              <a:t>complete</a:t>
            </a:r>
          </a:p>
          <a:p>
            <a:r>
              <a:rPr lang="en-GB" dirty="0" smtClean="0"/>
              <a:t>This </a:t>
            </a:r>
            <a:r>
              <a:rPr lang="en-GB" dirty="0"/>
              <a:t>is a considerable investment in time but it leads to a robust result i.e. a questionnaire that can be used with confidence in new linguistic and cultural </a:t>
            </a:r>
            <a:r>
              <a:rPr lang="en-GB" dirty="0" smtClean="0"/>
              <a:t>environments  </a:t>
            </a:r>
          </a:p>
          <a:p>
            <a:r>
              <a:rPr lang="en-GB" dirty="0" smtClean="0"/>
              <a:t>The </a:t>
            </a:r>
            <a:r>
              <a:rPr lang="en-GB" dirty="0"/>
              <a:t>minor yet important differences that emerge emphasise that simple translation is not sufficient. </a:t>
            </a:r>
            <a:endParaRPr lang="en-GB" dirty="0" smtClean="0"/>
          </a:p>
          <a:p>
            <a:r>
              <a:rPr lang="en-GB" dirty="0" smtClean="0"/>
              <a:t>The Beaton et. al., (2000) guidelines provide a clear and comprehensive approach to translation and cultural validation of self-administered health questionnaires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Conclusion</a:t>
            </a:r>
            <a:br>
              <a:rPr lang="en-GB" b="1" dirty="0" smtClean="0">
                <a:solidFill>
                  <a:srgbClr val="FFFF00"/>
                </a:solidFill>
              </a:rPr>
            </a:b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904" y="335979"/>
            <a:ext cx="10515600" cy="132588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5387" y="2139887"/>
            <a:ext cx="11106332" cy="4352924"/>
          </a:xfrm>
        </p:spPr>
        <p:txBody>
          <a:bodyPr/>
          <a:lstStyle/>
          <a:p>
            <a:r>
              <a:rPr lang="en-GB" sz="2800" dirty="0" smtClean="0"/>
              <a:t>Our completed translations are freely accessible at 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				</a:t>
            </a:r>
            <a:r>
              <a:rPr lang="en-GB" sz="3600" dirty="0" smtClean="0">
                <a:solidFill>
                  <a:srgbClr val="FFFF00"/>
                </a:solidFill>
              </a:rPr>
              <a:t>www.snappspfp.com</a:t>
            </a:r>
            <a:r>
              <a:rPr lang="en-GB" sz="2800" dirty="0" smtClean="0">
                <a:solidFill>
                  <a:srgbClr val="FFFF00"/>
                </a:solidFill>
              </a:rPr>
              <a:t/>
            </a:r>
            <a:br>
              <a:rPr lang="en-GB" sz="2800" dirty="0" smtClean="0">
                <a:solidFill>
                  <a:srgbClr val="FFFF00"/>
                </a:solidFill>
              </a:rPr>
            </a:br>
            <a:endParaRPr lang="en-GB" sz="2800" dirty="0" smtClean="0">
              <a:solidFill>
                <a:srgbClr val="FFFF00"/>
              </a:solidFill>
            </a:endParaRPr>
          </a:p>
          <a:p>
            <a:r>
              <a:rPr lang="en-GB" sz="2800" dirty="0" smtClean="0"/>
              <a:t>The next stage is to use SNAPPS widely in general populations and identify exactly how common is patellofemoral pain (PFP)?</a:t>
            </a:r>
          </a:p>
        </p:txBody>
      </p:sp>
    </p:spTree>
    <p:extLst>
      <p:ext uri="{BB962C8B-B14F-4D97-AF65-F5344CB8AC3E}">
        <p14:creationId xmlns:p14="http://schemas.microsoft.com/office/powerpoint/2010/main" val="27696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420" y="1440677"/>
            <a:ext cx="10515600" cy="132588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Very many thanks to our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 international collaborators 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097" y="3545155"/>
            <a:ext cx="1615154" cy="16151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4260" y="108932"/>
            <a:ext cx="5024675" cy="664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References</a:t>
            </a:r>
            <a:br>
              <a:rPr lang="en-GB" dirty="0">
                <a:solidFill>
                  <a:srgbClr val="FFFF00"/>
                </a:solidFill>
              </a:rPr>
            </a:b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Beaton</a:t>
            </a:r>
            <a:r>
              <a:rPr lang="en-US" dirty="0"/>
              <a:t>, D. E., C. Bombardier, F. Guillemin and M. B. </a:t>
            </a:r>
            <a:r>
              <a:rPr lang="en-US" dirty="0" err="1"/>
              <a:t>Ferraz</a:t>
            </a:r>
            <a:r>
              <a:rPr lang="en-US" dirty="0"/>
              <a:t> (2000). "Guidelines for the process </a:t>
            </a:r>
            <a:r>
              <a:rPr lang="en-US" dirty="0" smtClean="0"/>
              <a:t>of cross-cultural </a:t>
            </a:r>
            <a:r>
              <a:rPr lang="en-US" dirty="0"/>
              <a:t>adaptation of self-report measures." Spine (</a:t>
            </a:r>
            <a:r>
              <a:rPr lang="en-US" dirty="0" err="1"/>
              <a:t>Phila</a:t>
            </a:r>
            <a:r>
              <a:rPr lang="en-US" dirty="0"/>
              <a:t> Pa 1976) 25(24): 3186-3191.</a:t>
            </a:r>
            <a:endParaRPr lang="en-GB" dirty="0"/>
          </a:p>
          <a:p>
            <a:endParaRPr lang="en-GB" dirty="0"/>
          </a:p>
          <a:p>
            <a:r>
              <a:rPr lang="en-US" dirty="0" err="1"/>
              <a:t>Dey</a:t>
            </a:r>
            <a:r>
              <a:rPr lang="en-US" dirty="0"/>
              <a:t>, P., M. Callaghan, N. Cook, R. </a:t>
            </a:r>
            <a:r>
              <a:rPr lang="en-US" dirty="0" err="1"/>
              <a:t>Sephton</a:t>
            </a:r>
            <a:r>
              <a:rPr lang="en-US" dirty="0"/>
              <a:t>, C. Sutton, E. Hough, J. James, R. </a:t>
            </a:r>
            <a:r>
              <a:rPr lang="en-US" dirty="0" err="1"/>
              <a:t>Saqib</a:t>
            </a:r>
            <a:r>
              <a:rPr lang="en-US" dirty="0"/>
              <a:t> and J. Selfe (2016</a:t>
            </a:r>
            <a:r>
              <a:rPr lang="en-US" dirty="0" smtClean="0"/>
              <a:t>). "</a:t>
            </a:r>
            <a:r>
              <a:rPr lang="en-US" dirty="0"/>
              <a:t>A questionnaire to identify patellofemoral pain in the community: an exploration </a:t>
            </a:r>
            <a:r>
              <a:rPr lang="en-US" dirty="0" smtClean="0"/>
              <a:t>of measurement properties</a:t>
            </a:r>
            <a:r>
              <a:rPr lang="en-US" dirty="0"/>
              <a:t>." BMC Musculoskeletal Disorders 17: 237.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5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3118" y="950246"/>
            <a:ext cx="10515600" cy="500570"/>
          </a:xfrm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Background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53824" y="1553365"/>
            <a:ext cx="11878655" cy="3705226"/>
          </a:xfrm>
        </p:spPr>
        <p:txBody>
          <a:bodyPr/>
          <a:lstStyle/>
          <a:p>
            <a:r>
              <a:rPr lang="en-GB" sz="2800" dirty="0" smtClean="0"/>
              <a:t>The </a:t>
            </a:r>
            <a:r>
              <a:rPr lang="en-GB" sz="2800" dirty="0"/>
              <a:t>questionnaire is designed to identify patellofemoral pain (PFP) in the general population and was created specifically for use in large-scale cohort studies</a:t>
            </a:r>
            <a:br>
              <a:rPr lang="en-GB" sz="2800" dirty="0"/>
            </a:br>
            <a:endParaRPr lang="en-GB" sz="2800" dirty="0"/>
          </a:p>
          <a:p>
            <a:r>
              <a:rPr lang="en-GB" sz="2800" dirty="0" smtClean="0"/>
              <a:t>The </a:t>
            </a:r>
            <a:r>
              <a:rPr lang="en-GB" sz="2800" dirty="0"/>
              <a:t>sensitivity, specificity and reliability of </a:t>
            </a:r>
            <a:r>
              <a:rPr lang="en-GB" sz="2800" dirty="0" smtClean="0"/>
              <a:t>SNAPPS </a:t>
            </a:r>
            <a:r>
              <a:rPr lang="en-GB" sz="2800" dirty="0"/>
              <a:t>has been established in the UK (</a:t>
            </a:r>
            <a:r>
              <a:rPr lang="en-GB" sz="2800" dirty="0" err="1"/>
              <a:t>Dey</a:t>
            </a:r>
            <a:r>
              <a:rPr lang="en-GB" sz="2800" dirty="0"/>
              <a:t> et al. 2016)</a:t>
            </a:r>
            <a:br>
              <a:rPr lang="en-GB" sz="2800" dirty="0"/>
            </a:br>
            <a:endParaRPr lang="en-GB" sz="2800" dirty="0"/>
          </a:p>
          <a:p>
            <a:r>
              <a:rPr lang="en-GB" sz="2800" dirty="0" smtClean="0"/>
              <a:t>Prior </a:t>
            </a:r>
            <a:r>
              <a:rPr lang="en-GB" sz="2800" dirty="0"/>
              <a:t>to use in other countries SNAPPS requires translation</a:t>
            </a:r>
            <a:br>
              <a:rPr lang="en-GB" sz="2800" dirty="0"/>
            </a:br>
            <a:endParaRPr lang="en-GB" sz="2800" dirty="0"/>
          </a:p>
          <a:p>
            <a:r>
              <a:rPr lang="en-GB" sz="2800" dirty="0"/>
              <a:t>This study reports on the practical use of guidelines developed by Beaton et. al., (</a:t>
            </a:r>
            <a:r>
              <a:rPr lang="en-GB" sz="2800" dirty="0" smtClean="0"/>
              <a:t>2000) </a:t>
            </a:r>
            <a:r>
              <a:rPr lang="en-GB" sz="2800" dirty="0"/>
              <a:t>for translating and culturally validating self-administered health </a:t>
            </a:r>
            <a:r>
              <a:rPr lang="en-GB" sz="2800" dirty="0" smtClean="0"/>
              <a:t>questionnaires 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4769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8" y="1165565"/>
            <a:ext cx="10515600" cy="50057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Methods 1: Forwards Translation</a:t>
            </a:r>
            <a:r>
              <a:rPr lang="en-GB" dirty="0">
                <a:solidFill>
                  <a:srgbClr val="FFFF00"/>
                </a:solidFill>
              </a:rPr>
              <a:t> </a:t>
            </a:r>
            <a:r>
              <a:rPr lang="en-GB" dirty="0" smtClean="0">
                <a:solidFill>
                  <a:srgbClr val="FFFF00"/>
                </a:solidFill>
              </a:rPr>
              <a:t>(FT)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3118" y="2372000"/>
            <a:ext cx="11425767" cy="3705226"/>
          </a:xfrm>
        </p:spPr>
        <p:txBody>
          <a:bodyPr/>
          <a:lstStyle/>
          <a:p>
            <a:r>
              <a:rPr lang="en-GB" sz="3200" dirty="0" smtClean="0"/>
              <a:t>In our example translators </a:t>
            </a:r>
            <a:r>
              <a:rPr lang="en-GB" sz="3200" dirty="0"/>
              <a:t>do not need to be medically trained as the instrument is designed for the general </a:t>
            </a:r>
            <a:r>
              <a:rPr lang="en-GB" sz="3200" dirty="0" smtClean="0"/>
              <a:t>population</a:t>
            </a:r>
            <a:br>
              <a:rPr lang="en-GB" sz="3200" dirty="0" smtClean="0"/>
            </a:br>
            <a:endParaRPr lang="en-GB" sz="3200" dirty="0" smtClean="0"/>
          </a:p>
          <a:p>
            <a:r>
              <a:rPr lang="en-GB" sz="3200" dirty="0" smtClean="0"/>
              <a:t>2 </a:t>
            </a:r>
            <a:r>
              <a:rPr lang="en-GB" sz="3200" dirty="0"/>
              <a:t>native target language speakers with fluent English skills independently forward translated SNAPPS (</a:t>
            </a:r>
            <a:r>
              <a:rPr lang="en-GB" sz="3200" dirty="0" smtClean="0"/>
              <a:t>FT1:FT2)</a:t>
            </a:r>
            <a:br>
              <a:rPr lang="en-GB" sz="3200" dirty="0" smtClean="0"/>
            </a:br>
            <a:endParaRPr lang="en-GB" sz="3200" dirty="0" smtClean="0"/>
          </a:p>
          <a:p>
            <a:r>
              <a:rPr lang="en-GB" sz="3200" dirty="0" smtClean="0"/>
              <a:t>Following </a:t>
            </a:r>
            <a:r>
              <a:rPr lang="en-GB" sz="3200" dirty="0"/>
              <a:t>this, they compared </a:t>
            </a:r>
            <a:r>
              <a:rPr lang="en-GB" sz="3200" dirty="0" smtClean="0"/>
              <a:t>versions </a:t>
            </a:r>
            <a:r>
              <a:rPr lang="en-GB" sz="3200" dirty="0"/>
              <a:t>and formed a consensus version (FT3</a:t>
            </a:r>
            <a:r>
              <a:rPr lang="en-GB" sz="3200" dirty="0" smtClean="0"/>
              <a:t>)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0734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18" y="1047685"/>
            <a:ext cx="10515600" cy="500570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Methods 2: Backwards Translation (BT)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3200" dirty="0"/>
              <a:t>FT3 backwards translated into English (BT1:BT2) by 2 different bilingual target language English speakers</a:t>
            </a:r>
          </a:p>
          <a:p>
            <a:r>
              <a:rPr lang="en-GB" sz="3200" dirty="0"/>
              <a:t>BT1:BT2 were reviewed by expert committee most of whom were involved in developing SNAPPS to determine the validity of the translated version</a:t>
            </a:r>
          </a:p>
          <a:p>
            <a:r>
              <a:rPr lang="en-GB" sz="3200" dirty="0"/>
              <a:t>Feedback on discrepancies between BT1:BT2 or deviations in meaning from the original was provided to the lead translator via skype  </a:t>
            </a:r>
          </a:p>
          <a:p>
            <a:r>
              <a:rPr lang="en-GB" sz="3200" dirty="0"/>
              <a:t>Lead translator finalised the new language version of SNAPPS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38" y="790683"/>
            <a:ext cx="10515600" cy="132588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150" y="625518"/>
            <a:ext cx="9671507" cy="62324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046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</a:t>
            </a:r>
            <a:r>
              <a:rPr lang="en-GB" sz="3200" dirty="0"/>
              <a:t>accuracy of the </a:t>
            </a:r>
            <a:r>
              <a:rPr lang="en-GB" sz="3200" dirty="0" smtClean="0"/>
              <a:t>translations </a:t>
            </a:r>
            <a:r>
              <a:rPr lang="en-GB" sz="3200" dirty="0"/>
              <a:t>has been very high with only minor discrepancies between translators and minor deviations from the </a:t>
            </a:r>
            <a:r>
              <a:rPr lang="en-GB" sz="3200" dirty="0" smtClean="0"/>
              <a:t>original</a:t>
            </a:r>
            <a:br>
              <a:rPr lang="en-GB" sz="3200" dirty="0" smtClean="0"/>
            </a:br>
            <a:endParaRPr lang="en-GB" sz="3200" dirty="0" smtClean="0"/>
          </a:p>
          <a:p>
            <a:r>
              <a:rPr lang="en-GB" sz="3200" dirty="0" smtClean="0"/>
              <a:t>Although </a:t>
            </a:r>
            <a:r>
              <a:rPr lang="en-GB" sz="3200" dirty="0"/>
              <a:t>minor these </a:t>
            </a:r>
            <a:r>
              <a:rPr lang="en-GB" sz="3200" dirty="0" smtClean="0"/>
              <a:t>do </a:t>
            </a:r>
            <a:r>
              <a:rPr lang="en-GB" sz="3200" dirty="0"/>
              <a:t>need </a:t>
            </a:r>
            <a:r>
              <a:rPr lang="en-GB" sz="3200" dirty="0" smtClean="0"/>
              <a:t>reviewing</a:t>
            </a:r>
          </a:p>
          <a:p>
            <a:endParaRPr lang="en-GB" sz="3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Results</a:t>
            </a:r>
            <a:br>
              <a:rPr lang="en-GB" b="1" dirty="0" smtClean="0">
                <a:solidFill>
                  <a:srgbClr val="FFFF00"/>
                </a:solidFill>
              </a:rPr>
            </a:b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1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Linguistic Example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117" y="1824989"/>
            <a:ext cx="10515600" cy="4865521"/>
          </a:xfrm>
        </p:spPr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he original is phrased “</a:t>
            </a:r>
            <a:r>
              <a:rPr lang="en-GB" i="1" dirty="0" smtClean="0"/>
              <a:t>would you suffer”</a:t>
            </a:r>
            <a:r>
              <a:rPr lang="en-GB" dirty="0" smtClean="0"/>
              <a:t> referring to an activity that people may be avoiding because they know it causes pain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This was often backwards translated into English as “</a:t>
            </a:r>
            <a:r>
              <a:rPr lang="en-GB" i="1" dirty="0" smtClean="0"/>
              <a:t>do you experience</a:t>
            </a:r>
            <a:r>
              <a:rPr lang="en-GB" dirty="0" smtClean="0"/>
              <a:t>”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This could relate to a response to an activity that has taken place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Although subtle, this difference is significant as the question intends to measure activity avoidance, not activity participation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30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Linguistic /Cultural Examples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type="body" idx="1"/>
          </p:nvPr>
        </p:nvSpPr>
        <p:spPr>
          <a:xfrm>
            <a:off x="289711" y="2370138"/>
            <a:ext cx="10609005" cy="4352925"/>
          </a:xfrm>
        </p:spPr>
        <p:txBody>
          <a:bodyPr/>
          <a:lstStyle/>
          <a:p>
            <a:r>
              <a:rPr lang="en-GB" i="1" dirty="0" smtClean="0"/>
              <a:t>“Walking Down Slopes” </a:t>
            </a:r>
            <a:r>
              <a:rPr lang="en-GB" dirty="0" smtClean="0"/>
              <a:t>was translated into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“</a:t>
            </a:r>
            <a:r>
              <a:rPr lang="en-GB" i="1" dirty="0" smtClean="0"/>
              <a:t>Walking Downhill” </a:t>
            </a:r>
            <a:r>
              <a:rPr lang="en-GB" dirty="0" smtClean="0"/>
              <a:t>in both Finnish and Dutch!</a:t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There were some English expressions where there was no German equivalence </a:t>
            </a:r>
            <a:endParaRPr lang="en-GB" dirty="0"/>
          </a:p>
        </p:txBody>
      </p:sp>
      <p:pic>
        <p:nvPicPr>
          <p:cNvPr id="5" name="Picture 2" descr="Image result for german fl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465" y="5245980"/>
            <a:ext cx="1454796" cy="95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8331086" y="2307666"/>
            <a:ext cx="2894175" cy="1163836"/>
            <a:chOff x="6096000" y="4572412"/>
            <a:chExt cx="2894175" cy="1163836"/>
          </a:xfrm>
        </p:grpSpPr>
        <p:pic>
          <p:nvPicPr>
            <p:cNvPr id="7" name="Picture 4" descr="Image result for finnish fla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5380" y="4572412"/>
              <a:ext cx="1454795" cy="11638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96000" y="4572412"/>
              <a:ext cx="1439381" cy="11526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621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German Examples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190" y="2632110"/>
            <a:ext cx="5269117" cy="3678155"/>
          </a:xfrm>
          <a:prstGeom prst="rect">
            <a:avLst/>
          </a:prstGeom>
          <a:noFill/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45" y="2226288"/>
            <a:ext cx="5224853" cy="4283154"/>
          </a:xfrm>
          <a:prstGeom prst="rect">
            <a:avLst/>
          </a:prstGeom>
          <a:noFill/>
        </p:spPr>
      </p:pic>
      <p:pic>
        <p:nvPicPr>
          <p:cNvPr id="14" name="Picture 2" descr="Image result for german fla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76" y="1011900"/>
            <a:ext cx="1454796" cy="95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7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Blue Steel ">
  <a:themeElements>
    <a:clrScheme name="MMU Heritage palette">
      <a:dk1>
        <a:sysClr val="windowText" lastClr="000000"/>
      </a:dk1>
      <a:lt1>
        <a:sysClr val="window" lastClr="FFFFFF"/>
      </a:lt1>
      <a:dk2>
        <a:srgbClr val="506D85"/>
      </a:dk2>
      <a:lt2>
        <a:srgbClr val="D1DDE6"/>
      </a:lt2>
      <a:accent1>
        <a:srgbClr val="EB0029"/>
      </a:accent1>
      <a:accent2>
        <a:srgbClr val="672146"/>
      </a:accent2>
      <a:accent3>
        <a:srgbClr val="D35E13"/>
      </a:accent3>
      <a:accent4>
        <a:srgbClr val="211551"/>
      </a:accent4>
      <a:accent5>
        <a:srgbClr val="004851"/>
      </a:accent5>
      <a:accent6>
        <a:srgbClr val="CDC400"/>
      </a:accent6>
      <a:hlink>
        <a:srgbClr val="003197"/>
      </a:hlink>
      <a:folHlink>
        <a:srgbClr val="95C11F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430</Words>
  <Application>Microsoft Office PowerPoint</Application>
  <PresentationFormat>Widescreen</PresentationFormat>
  <Paragraphs>56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ＭＳ Ｐゴシック</vt:lpstr>
      <vt:lpstr>Arial</vt:lpstr>
      <vt:lpstr>Calibri</vt:lpstr>
      <vt:lpstr>4_Blue Steel </vt:lpstr>
      <vt:lpstr>PowerPoint Presentation</vt:lpstr>
      <vt:lpstr>Background</vt:lpstr>
      <vt:lpstr>Methods 1: Forwards Translation (FT)</vt:lpstr>
      <vt:lpstr>Methods 2: Backwards Translation (BT)</vt:lpstr>
      <vt:lpstr>Methods</vt:lpstr>
      <vt:lpstr>Results </vt:lpstr>
      <vt:lpstr>Linguistic Example</vt:lpstr>
      <vt:lpstr>Linguistic /Cultural Examples</vt:lpstr>
      <vt:lpstr>German Examples</vt:lpstr>
      <vt:lpstr>Conclusion </vt:lpstr>
      <vt:lpstr>Conclusion</vt:lpstr>
      <vt:lpstr>Very many thanks to our  international collaborators </vt:lpstr>
      <vt:lpstr>References </vt:lpstr>
    </vt:vector>
  </TitlesOfParts>
  <Company>MMU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Selfe</dc:creator>
  <cp:lastModifiedBy>James Selfe</cp:lastModifiedBy>
  <cp:revision>25</cp:revision>
  <dcterms:created xsi:type="dcterms:W3CDTF">2019-01-02T10:10:31Z</dcterms:created>
  <dcterms:modified xsi:type="dcterms:W3CDTF">2019-04-10T12:14:51Z</dcterms:modified>
</cp:coreProperties>
</file>