
<file path=[Content_Types].xml><?xml version="1.0" encoding="utf-8"?>
<Types xmlns="http://schemas.openxmlformats.org/package/2006/content-types"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3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1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saveSubsetFonts="1" strictFirstAndLastChars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d="100" n="77"/>
          <a:sy d="100" n="77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d="1" n="1"/>
        <a:sy d="1" n="1"/>
      </p:scale>
      <p:origin x="0" y="0"/>
    </p:cViewPr>
  </p:notesTextViewPr>
  <p:gridSpacing cx="76200" cy="76200"/>
</p:viewPr>
</file>

<file path=ppt/_rels/presentation.xml.rels><?xml version="1.0" encoding="UTF-8" standalone="yes"?><Relationships xmlns="http://schemas.openxmlformats.org/package/2006/relationships"><Relationship Id="rId16" Target="slides/slide10.xml" Type="http://schemas.openxmlformats.org/officeDocument/2006/relationships/slide"/><Relationship Id="rId15" Target="slides/slide9.xml" Type="http://schemas.openxmlformats.org/officeDocument/2006/relationships/slide"/><Relationship Id="rId14" Target="slides/slide8.xml" Type="http://schemas.openxmlformats.org/officeDocument/2006/relationships/slide"/><Relationship Id="rId13" Target="slides/slide7.xml" Type="http://schemas.openxmlformats.org/officeDocument/2006/relationships/slide"/><Relationship Id="rId12" Target="slides/slide6.xml" Type="http://schemas.openxmlformats.org/officeDocument/2006/relationships/slide"/><Relationship Id="rId11" Target="slides/slide5.xml" Type="http://schemas.openxmlformats.org/officeDocument/2006/relationships/slide"/><Relationship Id="rId10" Target="slides/slide4.xml" Type="http://schemas.openxmlformats.org/officeDocument/2006/relationships/slide"/><Relationship Id="rId9" Target="slides/slide3.xml" Type="http://schemas.openxmlformats.org/officeDocument/2006/relationships/slide"/><Relationship Id="rId8" Target="slides/slide2.xml" Type="http://schemas.openxmlformats.org/officeDocument/2006/relationships/slide"/><Relationship Id="rId7" Target="slides/slide1.xml" Type="http://schemas.openxmlformats.org/officeDocument/2006/relationships/slide"/><Relationship Id="rId6" Target="notesMasters/notesMaster1.xml" Type="http://schemas.openxmlformats.org/officeDocument/2006/relationships/notesMaster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" Target="viewProps.xml" Type="http://schemas.openxmlformats.org/officeDocument/2006/relationships/viewProps"/><Relationship Id="rId1" Target="theme/theme2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1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ChangeAspect="1" noGrp="1" noRot="1"/>
          </p:cNvSpPr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6" name="Google Shape;6;n"/>
          <p:cNvSpPr txBox="1">
            <a:spLocks noGrp="1"/>
          </p:cNvSpPr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228600" lvl="0" marL="4572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Autofit/>
          </a:bodyPr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Autofit/>
          </a:bodyPr>
          <a:lstStyle/>
          <a:p>
            <a:pPr algn="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cap="none" i="0" lang="en-US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cap="none" i="0" strike="noStrike" sz="1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0084461"/>
      </p:ext>
    </p:extLst>
  </p:cSld>
  <p:clrMap accent1="accent1" accent2="accent2" accent3="accent3" accent4="accent4" accent5="accent5" accent6="accent6" bg1="lt1" bg2="dk2" folHlink="folHlink" hlink="hlink" tx1="dk1" tx2="lt2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2" Target="../slides/slide1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0.xml.rels><?xml version="1.0" encoding="UTF-8" standalone="yes"?><Relationships xmlns="http://schemas.openxmlformats.org/package/2006/relationships"><Relationship Id="rId2" Target="../slides/slide10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2" Target="../slides/slide2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2" Target="../slides/slide3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2" Target="../slides/slide4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2" Target="../slides/slide5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6.xml.rels><?xml version="1.0" encoding="UTF-8" standalone="yes"?><Relationships xmlns="http://schemas.openxmlformats.org/package/2006/relationships"><Relationship Id="rId2" Target="../slides/slide6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7.xml.rels><?xml version="1.0" encoding="UTF-8" standalone="yes"?><Relationships xmlns="http://schemas.openxmlformats.org/package/2006/relationships"><Relationship Id="rId2" Target="../slides/slide7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8.xml.rels><?xml version="1.0" encoding="UTF-8" standalone="yes"?><Relationships xmlns="http://schemas.openxmlformats.org/package/2006/relationships"><Relationship Id="rId2" Target="../slides/slide8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9.xml.rels><?xml version="1.0" encoding="UTF-8" standalone="yes"?><Relationships xmlns="http://schemas.openxmlformats.org/package/2006/relationships"><Relationship Id="rId2" Target="../slides/slide9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ChangeAspect="1" noGrp="1" noRot="1"/>
          </p:cNvSpPr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7560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>
            <a:spLocks noChangeAspect="1" noGrp="1" noRot="1"/>
          </p:cNvSpPr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63" name="Google Shape;163;p5:notes"/>
          <p:cNvSpPr txBox="1">
            <a:spLocks noGrp="1"/>
          </p:cNvSpPr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5:notes"/>
          <p:cNvSpPr txBox="1">
            <a:spLocks noGrp="1"/>
          </p:cNvSpPr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Autofit/>
          </a:bodyPr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3162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36d2e0c77_0_6:notes"/>
          <p:cNvSpPr>
            <a:spLocks noChangeAspect="1" noGrp="1" noRot="1"/>
          </p:cNvSpPr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92" name="Google Shape;92;g636d2e0c77_0_6:notes"/>
          <p:cNvSpPr txBox="1">
            <a:spLocks noGrp="1"/>
          </p:cNvSpPr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636d2e0c77_0_6:notes"/>
          <p:cNvSpPr txBox="1">
            <a:spLocks noGrp="1"/>
          </p:cNvSpPr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Autofit/>
          </a:bodyPr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7632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36d2e0c77_0_16:notes"/>
          <p:cNvSpPr>
            <a:spLocks noChangeAspect="1" noGrp="1" noRot="1"/>
          </p:cNvSpPr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01" name="Google Shape;101;g636d2e0c77_0_16:notes"/>
          <p:cNvSpPr txBox="1">
            <a:spLocks noGrp="1"/>
          </p:cNvSpPr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636d2e0c77_0_16:notes"/>
          <p:cNvSpPr txBox="1">
            <a:spLocks noGrp="1"/>
          </p:cNvSpPr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Autofit/>
          </a:bodyPr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9233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36d2e0c77_0_27:notes"/>
          <p:cNvSpPr>
            <a:spLocks noChangeAspect="1" noGrp="1" noRot="1"/>
          </p:cNvSpPr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12" name="Google Shape;112;g636d2e0c77_0_27:notes"/>
          <p:cNvSpPr txBox="1">
            <a:spLocks noGrp="1"/>
          </p:cNvSpPr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636d2e0c77_0_27:notes"/>
          <p:cNvSpPr txBox="1">
            <a:spLocks noGrp="1"/>
          </p:cNvSpPr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Autofit/>
          </a:bodyPr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9127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ChangeAspect="1" noGrp="1" noRot="1"/>
          </p:cNvSpPr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464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ChangeAspect="1" noGrp="1" noRot="1"/>
          </p:cNvSpPr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0618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36d2e0c77_0_63:notes"/>
          <p:cNvSpPr txBox="1">
            <a:spLocks noGrp="1"/>
          </p:cNvSpPr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636d2e0c77_0_63:notes"/>
          <p:cNvSpPr>
            <a:spLocks noChangeAspect="1" noGrp="1" noRot="1"/>
          </p:cNvSpPr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1633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36d2e0c77_0_45:notes"/>
          <p:cNvSpPr txBox="1">
            <a:spLocks noGrp="1"/>
          </p:cNvSpPr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636d2e0c77_0_45:notes"/>
          <p:cNvSpPr>
            <a:spLocks noChangeAspect="1" noGrp="1" noRot="1"/>
          </p:cNvSpPr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7610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>
            <a:spLocks noChangeAspect="1" noGrp="1" noRot="1"/>
          </p:cNvSpPr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63" name="Google Shape;163;p5:notes"/>
          <p:cNvSpPr txBox="1">
            <a:spLocks noGrp="1"/>
          </p:cNvSpPr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5:notes"/>
          <p:cNvSpPr txBox="1">
            <a:spLocks noGrp="1"/>
          </p:cNvSpPr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Autofit/>
          </a:bodyPr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3162687"/>
      </p:ext>
    </p:extLst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algn="ctr" lvl="1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algn="ctr" lvl="2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algn="ctr" lvl="3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algn="ctr" lvl="4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algn="ctr" lvl="5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algn="ctr" lvl="6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algn="ctr" lvl="7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algn="ctr" lvl="8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342900" lvl="0" marL="457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algn="l" indent="-342900" lvl="2" marL="1371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algn="l" indent="-342900" lvl="4" marL="22860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algn="l" indent="-342900" lvl="5" marL="2743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342900" lvl="0" marL="457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algn="l" indent="-342900" lvl="2" marL="1371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algn="l" indent="-342900" lvl="4" marL="22860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algn="l" indent="-342900" lvl="5" marL="2743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342900" lvl="0" marL="457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algn="l" indent="-342900" lvl="1" marL="9144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algn="l" indent="-342900" lvl="2" marL="1371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algn="l" indent="-342900" lvl="3" marL="18288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algn="l" indent="-342900" lvl="4" marL="22860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algn="l" indent="-342900" lvl="5" marL="2743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cap="none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Autofit/>
          </a:bodyPr>
          <a:lstStyle>
            <a:lvl1pPr algn="l" indent="-228600" lvl="0" marL="45720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algn="l" indent="-228600" lvl="1" marL="91440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algn="l" indent="-228600" lvl="2" marL="137160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algn="l" indent="-228600" lvl="3" marL="182880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algn="l" indent="-228600" lvl="4" marL="228600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algn="l" indent="-228600" lvl="5" marL="274320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algn="l" indent="-228600" lvl="6" marL="320040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algn="l" indent="-228600" lvl="7" marL="365760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algn="l" indent="-228600" lvl="8" marL="411480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406400" lvl="0" marL="45720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algn="l" indent="-381000" lvl="1" marL="9144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algn="l" indent="-355600" lvl="2" marL="1371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algn="l" indent="-342900" lvl="3" marL="18288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algn="l" indent="-342900" lvl="4" marL="22860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algn="l" indent="-342900" lvl="5" marL="2743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algn="l" indent="-342900" lvl="6" marL="32004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algn="l" indent="-342900" lvl="7" marL="3657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algn="l" indent="-342900" lvl="8" marL="41148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406400" lvl="0" marL="45720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algn="l" indent="-381000" lvl="1" marL="9144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algn="l" indent="-355600" lvl="2" marL="1371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algn="l" indent="-342900" lvl="3" marL="18288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algn="l" indent="-342900" lvl="4" marL="22860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algn="l" indent="-342900" lvl="5" marL="2743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algn="l" indent="-342900" lvl="6" marL="32004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algn="l" indent="-342900" lvl="7" marL="3657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algn="l" indent="-342900" lvl="8" marL="41148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Autofit/>
          </a:bodyPr>
          <a:lstStyle>
            <a:lvl1pPr algn="l" indent="-228600" lvl="0" marL="4572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algn="l" indent="-228600" lvl="1" marL="914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381000" lvl="0" marL="4572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algn="l" indent="-355600" lvl="1" marL="914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algn="l" indent="-342900" lvl="2" marL="1371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algn="l" indent="-330200" lvl="3" marL="18288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algn="l" indent="-330200" lvl="4" marL="22860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algn="l" indent="-330200" lvl="5" marL="27432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algn="l" indent="-330200" lvl="6" marL="32004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algn="l" indent="-330200" lvl="7" marL="36576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algn="l" indent="-330200" lvl="8" marL="41148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Autofit/>
          </a:bodyPr>
          <a:lstStyle>
            <a:lvl1pPr algn="l" indent="-228600" lvl="0" marL="4572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algn="l" indent="-228600" lvl="1" marL="914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381000" lvl="0" marL="4572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algn="l" indent="-355600" lvl="1" marL="914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algn="l" indent="-342900" lvl="2" marL="1371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algn="l" indent="-330200" lvl="3" marL="18288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algn="l" indent="-330200" lvl="4" marL="22860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algn="l" indent="-330200" lvl="5" marL="27432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algn="l" indent="-330200" lvl="6" marL="32004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algn="l" indent="-330200" lvl="7" marL="36576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algn="l" indent="-330200" lvl="8" marL="41148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431800" lvl="0" marL="4572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algn="l" indent="-406400" lvl="1" marL="91440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algn="l" indent="-381000" lvl="2" marL="13716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algn="l" indent="-355600" lvl="3" marL="1828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algn="l" indent="-355600" lvl="4" marL="2286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algn="l" indent="-355600" lvl="5" marL="2743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algn="l" indent="-355600" lvl="6" marL="3200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algn="l" indent="-355600" lvl="7" marL="3657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algn="l" indent="-355600" lvl="8" marL="4114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228600" lvl="0" marL="45720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algn="l" indent="-228600" lvl="1" marL="91440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algn="l" indent="-228600" lvl="2" marL="137160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algn="l" indent="-228600" lvl="3" marL="18288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algn="l" indent="-228600" lvl="4" marL="22860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algn="l" indent="-228600" lvl="5" marL="27432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algn="l" indent="-228600" lvl="6" marL="32004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algn="l" indent="-228600" lvl="7" marL="36576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algn="l" indent="-228600" lvl="8" marL="41148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lvl="0" marR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cap="none" i="0" strike="noStrike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cap="none" i="0" strike="noStrike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228600" lvl="0" marL="45720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algn="l" indent="-228600" lvl="1" marL="91440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algn="l" indent="-228600" lvl="2" marL="137160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algn="l" indent="-228600" lvl="3" marL="18288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algn="l" indent="-228600" lvl="4" marL="22860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algn="l" indent="-228600" lvl="5" marL="27432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algn="l" indent="-228600" lvl="6" marL="32004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algn="l" indent="-228600" lvl="7" marL="36576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algn="l" indent="-228600" lvl="8" marL="41148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2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cap="none" i="0" strike="noStrike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>
            <a:lvl1pPr algn="l" indent="-431800" lvl="0" marL="457200" marR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cap="none" i="0" strike="noStrike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406400" lvl="1" marL="914400" marR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cap="none" i="0" strike="noStrike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81000" lvl="2" marL="13716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55600" lvl="3" marL="1828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55600" lvl="4" marL="22860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55600" lvl="5" marL="27432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55600" lvl="6" marL="3200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55600" lvl="7" marL="36576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55600" lvl="8" marL="4114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ct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>
            <a:lvl1pPr algn="r" indent="0" lvl="0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3" Target="../media/image1.pn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3" Target="../media/image1.pn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3" Target="../media/image1.pn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4" Target="../media/image2.png" Type="http://schemas.openxmlformats.org/officeDocument/2006/relationships/image"/><Relationship Id="rId3" Target="../media/image1.pn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4" Target="../media/image3.jpg" Type="http://schemas.openxmlformats.org/officeDocument/2006/relationships/image"/><Relationship Id="rId3" Target="../media/image1.pn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3" Target="../media/image1.pn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4" Target="../media/image4.png" Type="http://schemas.openxmlformats.org/officeDocument/2006/relationships/image"/><Relationship Id="rId3" Target="../media/image1.pn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6" Target="../media/image7.png" Type="http://schemas.openxmlformats.org/officeDocument/2006/relationships/image"/><Relationship Id="rId5" Target="../media/image6.png" Type="http://schemas.openxmlformats.org/officeDocument/2006/relationships/image"/><Relationship Id="rId4" Target="../media/image5.png" Type="http://schemas.openxmlformats.org/officeDocument/2006/relationships/image"/><Relationship Id="rId3" Target="../media/image1.pn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4" Target="../media/image8.png" Type="http://schemas.openxmlformats.org/officeDocument/2006/relationships/image"/><Relationship Id="rId3" Target="../media/image1.pn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3" Target="../media/image1.pn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Prevalence of Patellofemoral Pain in the Community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rPr b="1" lang="en-US" sz="2240">
                <a:solidFill>
                  <a:schemeClr val="dk1"/>
                </a:solidFill>
              </a:rPr>
              <a:t>Jennifer Thorpe, MS, ATC, CSCS</a:t>
            </a:r>
            <a:r>
              <a:rPr b="1" baseline="30000" lang="en-US" sz="2240">
                <a:solidFill>
                  <a:schemeClr val="dk1"/>
                </a:solidFill>
              </a:rPr>
              <a:t>*</a:t>
            </a:r>
            <a:endParaRPr b="1" sz="2240">
              <a:solidFill>
                <a:schemeClr val="dk1"/>
              </a:solidFill>
            </a:endParaRPr>
          </a:p>
          <a:p>
            <a:pPr algn="ctr" indent="0" lvl="0" marL="0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rPr b="1" lang="en-US" sz="2240">
                <a:solidFill>
                  <a:schemeClr val="dk1"/>
                </a:solidFill>
              </a:rPr>
              <a:t>Paola Dey, MD</a:t>
            </a:r>
            <a:r>
              <a:rPr b="1" baseline="30000" lang="en-US" sz="22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†</a:t>
            </a:r>
            <a:endParaRPr b="1" sz="2240">
              <a:solidFill>
                <a:schemeClr val="dk1"/>
              </a:solidFill>
            </a:endParaRPr>
          </a:p>
          <a:p>
            <a:pPr algn="ctr" indent="0" lvl="0" marL="0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rPr b="1" lang="en-US" sz="2240">
                <a:solidFill>
                  <a:schemeClr val="dk1"/>
                </a:solidFill>
              </a:rPr>
              <a:t>Jennifer Earl-Boehm, PhD, ATC, FNATA*</a:t>
            </a:r>
            <a:endParaRPr/>
          </a:p>
          <a:p>
            <a:pPr algn="ctr" indent="0" lvl="0" marL="0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</a:pPr>
            <a:r>
              <a:rPr lang="en-US" sz="2240"/>
              <a:t>*University of Wisconsin-Milwaukee, USA</a:t>
            </a:r>
            <a:endParaRPr/>
          </a:p>
          <a:p>
            <a:pPr algn="ctr" indent="0" lvl="0" marL="0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</a:pPr>
            <a:r>
              <a:rPr baseline="30000" lang="en-US" sz="2240">
                <a:latin typeface="Times New Roman"/>
                <a:ea typeface="Times New Roman"/>
                <a:cs typeface="Times New Roman"/>
                <a:sym typeface="Times New Roman"/>
              </a:rPr>
              <a:t>†</a:t>
            </a:r>
            <a:r>
              <a:rPr lang="en-US" sz="2240"/>
              <a:t>Edge Hill University, Ormskirk, UK</a:t>
            </a:r>
            <a:endParaRPr baseline="30000" sz="2240"/>
          </a:p>
          <a:p>
            <a:pPr algn="ctr" indent="0" lvl="0" marL="0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</a:pPr>
            <a:endParaRPr sz="224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457200" y="-11664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 sz="3600">
                <a:solidFill>
                  <a:srgbClr val="000000"/>
                </a:solidFill>
              </a:rPr>
              <a:t>References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194647" y="1159191"/>
            <a:ext cx="9004595" cy="558074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Dey P, Callaghan M, Cook N, et al. A questionnaire to identify patellofemoral pain in the community: an exploration of measurement properties. BMC Musculoskelet Disord. 2016;17:237. 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Xu X, Yao C, Wu R, et al. Prevalence of patellofemoral pain and knee pain in the general population of Chinese young adults: a community-based questionnaire survey. BMC Musculoskelet Disord. 2018;19(1):165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Boling M, Padua D, Marshall S, Guskiewicz K, Pyne S, Beutler A. Gender differences in the incidence and prevalence of patellofemoral pain syndrome. </a:t>
            </a: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Scand J Med Sci Sports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2010;20(5):725–730.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Smith BE, Selfe J, Thacker D, et al. Incidence and prevalence of patellofemoral pain: A systematic review and meta-analysis. </a:t>
            </a: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PLoS One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2018;13(1):e0190892. 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Lankhorst NE, van Middelkoop M, Crossley KM, et al. Factors that predict a poor outcome 5–8 years after the diagnosis of patellofemoral pain: a multicentre observational analysis. British Journal of Sports Medicine 2016;50:881-886.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endParaRPr baseline="30000"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914400" y="-10304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Problem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2045195" y="1228561"/>
            <a:ext cx="5490546" cy="1790672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FFCC00"/>
          </a:solidFill>
          <a:ln cap="flat" cmpd="sng" w="9525">
            <a:solidFill>
              <a:srgbClr val="4A7DBA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3000" rotWithShape="0">
              <a:srgbClr val="000000">
                <a:alpha val="34900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cap="none" i="0" strike="noStrike" sz="2000" u="none">
                <a:solidFill>
                  <a:schemeClr val="dk1"/>
                </a:solidFill>
                <a:latin typeface="Calibri"/>
              </a:rPr>
              <a:t>Previous research on PFP prevalence has been based on research in closed populations (i.e. athletic, military, hospital/clinic). </a:t>
            </a:r>
            <a:endParaRPr dirty="0" sz="2000">
              <a:solidFill>
                <a:schemeClr val="dk1"/>
              </a:solidFill>
            </a:endParaRPr>
          </a:p>
          <a:p>
            <a:pPr algn="ctr" indent="0" lvl="0"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b="0" cap="none" dirty="0" i="0" lang="en-US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all PFP patients may elect to seek medical attention for their pain. </a:t>
            </a:r>
          </a:p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234101" y="5838518"/>
            <a:ext cx="8726691" cy="58459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cap="none" i="0" lang="en-US" strike="noStrike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Dey P, Callaghan M, Cook N, et al. A questionnaire to identify patellofemoral pain in the community: an exploration of measurement properties. BMC Musculoskelet Disord. 2016;17:237. </a:t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2045188" y="3564988"/>
            <a:ext cx="5490546" cy="1857819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FFCC00"/>
          </a:solidFill>
          <a:ln cap="flat" cmpd="sng" w="9525">
            <a:solidFill>
              <a:srgbClr val="4A7DBA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3000" rotWithShape="0">
              <a:srgbClr val="000000">
                <a:alpha val="34900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Survey instrument for natural history, </a:t>
            </a:r>
            <a:r>
              <a:rPr err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Aetiology</a:t>
            </a:r>
            <a:r>
              <a:rPr dirty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Prevalence of Patellofemoral pain Studies (SNAPPS) was created to identify those in the community with PFP</a:t>
            </a:r>
            <a:r>
              <a:rPr baseline="30000" dirty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 dirty="0"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914400" y="-10304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SNAPPS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268356" y="6112566"/>
            <a:ext cx="8726700" cy="5847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cap="none" i="0" lang="en-US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cap="none" i="0" lang="en-US" strike="noStrike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Dey P, Callaghan M, Cook N, et al. A questionnaire to identify patellofemoral pain in the community: an exploration of measurement properties. BMC Musculoskelet Disord. 2016;17:237. </a:t>
            </a:r>
            <a:endParaRPr/>
          </a:p>
        </p:txBody>
      </p:sp>
      <p:sp>
        <p:nvSpPr>
          <p:cNvPr id="106" name="Google Shape;106;p15"/>
          <p:cNvSpPr/>
          <p:nvPr/>
        </p:nvSpPr>
        <p:spPr>
          <a:xfrm>
            <a:off x="268356" y="1197663"/>
            <a:ext cx="4095000" cy="17592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FFCC00"/>
          </a:solidFill>
          <a:ln cap="flat" cmpd="sng" w="9525">
            <a:solidFill>
              <a:srgbClr val="4A7DBA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3000" rotWithShape="0">
              <a:srgbClr val="000000">
                <a:alpha val="34900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SNAPPS differentiates PFP from other soft tissue conditions of the knee</a:t>
            </a:r>
            <a:endParaRPr lang="en-US" sz="20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90% specificity and sensitivity</a:t>
            </a:r>
            <a:r>
              <a:rPr baseline="30000" dirty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aseline="30000" dirty="0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268350" y="3336389"/>
            <a:ext cx="4095000" cy="2589546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FFCC00"/>
          </a:solidFill>
          <a:ln cap="flat" cmpd="sng" w="9525">
            <a:solidFill>
              <a:srgbClr val="4A7DBA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3000" rotWithShape="0">
              <a:srgbClr val="000000">
                <a:alpha val="34900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 1 </a:t>
            </a:r>
            <a:r>
              <a:rPr dirty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asks demographic and screening questions</a:t>
            </a:r>
            <a:endParaRPr dirty="0" lang="en-US" sz="20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 2</a:t>
            </a:r>
            <a:r>
              <a:rPr dirty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asks clinical questions specific to PFP</a:t>
            </a:r>
            <a:endParaRPr dirty="0" sz="20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 3</a:t>
            </a:r>
            <a:r>
              <a:rPr dirty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asks about symptoms during activities</a:t>
            </a:r>
            <a:endParaRPr dirty="0" sz="20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 4 </a:t>
            </a:r>
            <a:r>
              <a:rPr dirty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consists of a knee pain map to identify location of pain</a:t>
            </a:r>
            <a:endParaRPr dirty="0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4626663" y="1197665"/>
            <a:ext cx="4134600" cy="17592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FFCC00"/>
          </a:solidFill>
          <a:ln cap="flat" cmpd="sng" w="9525">
            <a:solidFill>
              <a:srgbClr val="4A7DBA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3000" rotWithShape="0">
              <a:srgbClr val="000000">
                <a:alpha val="34900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point is awarded to each response consistent with PFP</a:t>
            </a:r>
            <a:endParaRPr dirty="0" lang="en-US" sz="20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Sections 2 and 4 </a:t>
            </a:r>
            <a:r>
              <a:rPr dirty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added together for a total score. A total score of </a:t>
            </a:r>
            <a:r>
              <a:rPr dirty="0"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dirty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 = PFP</a:t>
            </a:r>
            <a:r>
              <a:rPr baseline="30000" dirty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aseline="30000" cap="none" dirty="0" i="0" strike="noStrike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4626675" y="3338946"/>
            <a:ext cx="4134600" cy="833481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FFCC00"/>
          </a:solidFill>
          <a:ln cap="flat" cmpd="sng" w="9525">
            <a:solidFill>
              <a:srgbClr val="4A7DBA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3000" rotWithShape="0">
              <a:srgbClr val="000000">
                <a:alpha val="34900"/>
              </a:srgbClr>
            </a:outerShdw>
          </a:effectLst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ctr" indent="0" lvl="0"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Adapted the paper version to online version using Qualtrics software</a:t>
            </a:r>
            <a:endParaRPr b="0" cap="none" i="0" lang="en-US" strike="noStrike" sz="2000" u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descr="A screenshot of a social media post  Description generated with very high confidence" id="2" name="Picture 2">
            <a:extLst>
              <a:ext uri="{FF2B5EF4-FFF2-40B4-BE49-F238E27FC236}">
                <a16:creationId xmlns:a16="http://schemas.microsoft.com/office/drawing/2014/main" xmlns="" id="{9C7BB0B7-1AFC-41DE-AB30-520EE40012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683" l="26243" r="19613" t="28293"/>
          <a:stretch/>
        </p:blipFill>
        <p:spPr>
          <a:xfrm>
            <a:off x="5209708" y="4308791"/>
            <a:ext cx="3162595" cy="1839516"/>
          </a:xfrm>
          <a:prstGeom prst="rect">
            <a:avLst/>
          </a:prstGeom>
        </p:spPr>
      </p:pic>
      <p:sp>
        <p:nvSpPr>
          <p:cNvPr id="3" name="ellipse2"/>
          <p:cNvSpPr/>
          <p:nvPr/>
        </p:nvSpPr>
        <p:spPr>
          <a:xfrm>
            <a:off x="5722996" y="5317459"/>
            <a:ext cx="221853" cy="251123"/>
          </a:xfrm>
          <a:prstGeom prst="ellipse">
            <a:avLst/>
          </a:prstGeom>
          <a:solidFill>
            <a:srgbClr val="A61C00"/>
          </a:solidFill>
          <a:ln>
            <a:solidFill>
              <a:srgbClr val="9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914400" y="-10304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Purpose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1766457" y="1239239"/>
            <a:ext cx="4387064" cy="17592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FFCC00"/>
          </a:solidFill>
          <a:ln cap="flat" cmpd="sng" w="9525">
            <a:solidFill>
              <a:srgbClr val="4A7DBA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3000" rotWithShape="0">
              <a:srgbClr val="000000">
                <a:alpha val="34900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/>
            <a:r>
              <a:rPr b="0" cap="none" dirty="0" i="0" lang="en-US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determine the prevalence of PFP in SE Wisconsin using SNAPPS</a:t>
            </a:r>
            <a:r>
              <a:rPr dirty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>
              <a:solidFill>
                <a:schemeClr val="dk1"/>
              </a:solidFill>
            </a:endParaRPr>
          </a:p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1776923" y="3429906"/>
            <a:ext cx="4439019" cy="1857819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FFCC00"/>
          </a:solidFill>
          <a:ln cap="flat" cmpd="sng" w="9525">
            <a:solidFill>
              <a:srgbClr val="4A7DBA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3000" rotWithShape="0">
              <a:srgbClr val="000000">
                <a:alpha val="34900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identify demographic factors that may be associated with having sought medical attention</a:t>
            </a:r>
            <a:endParaRPr dirty="0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6"/>
          <p:cNvPicPr preferRelativeResize="0"/>
          <p:nvPr/>
        </p:nvPicPr>
        <p:blipFill rotWithShape="1">
          <a:blip r:embed="rId4">
            <a:alphaModFix/>
          </a:blip>
          <a:srcRect b="2151" r="5517" t="3916"/>
          <a:stretch/>
        </p:blipFill>
        <p:spPr>
          <a:xfrm>
            <a:off x="6536775" y="2363105"/>
            <a:ext cx="1977775" cy="2127925"/>
          </a:xfrm>
          <a:prstGeom prst="rect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type="none" w="sm"/>
            <a:tailEnd len="sm" type="none" w="sm"/>
          </a:ln>
        </p:spPr>
      </p:pic>
      <p:sp>
        <p:nvSpPr>
          <p:cNvPr id="120" name="Google Shape;120;p16"/>
          <p:cNvSpPr/>
          <p:nvPr/>
        </p:nvSpPr>
        <p:spPr>
          <a:xfrm>
            <a:off x="7879319" y="3688402"/>
            <a:ext cx="486000" cy="7380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725557" y="-10304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Methods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6" name="Google Shape;126;p17"/>
          <p:cNvSpPr/>
          <p:nvPr/>
        </p:nvSpPr>
        <p:spPr>
          <a:xfrm>
            <a:off x="1143046" y="1039957"/>
            <a:ext cx="3009736" cy="1486881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FCC00"/>
          </a:solidFill>
          <a:ln cap="flat" cmpd="sng" w="9525">
            <a:solidFill>
              <a:srgbClr val="4A7DBA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3000" rotWithShape="0">
              <a:srgbClr val="000000">
                <a:alpha val="34901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Cross-sectional survey design; shared via social media, email, and in-person</a:t>
            </a:r>
            <a:endParaRPr dirty="0" lang="en-US" sz="20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5264408" y="1038868"/>
            <a:ext cx="2834071" cy="1488898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FC000"/>
          </a:solidFill>
          <a:ln cap="flat" cmpd="sng" w="9525">
            <a:solidFill>
              <a:srgbClr val="4A7DBA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3000" rotWithShape="0">
              <a:srgbClr val="000000">
                <a:alpha val="34901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Males &amp; females, 18-40 years old</a:t>
            </a:r>
            <a:endParaRPr dirty="0" lang="en-US" sz="20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8" name="Google Shape;128;p17"/>
          <p:cNvSpPr/>
          <p:nvPr/>
        </p:nvSpPr>
        <p:spPr>
          <a:xfrm>
            <a:off x="5264446" y="3003453"/>
            <a:ext cx="2834071" cy="1369937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FC000"/>
          </a:solidFill>
          <a:ln cap="flat" cmpd="sng" w="9525">
            <a:solidFill>
              <a:srgbClr val="4A7DBA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3000" rotWithShape="0">
              <a:srgbClr val="000000">
                <a:alpha val="34901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Heat-map plots were created to illustrate frequency of location</a:t>
            </a:r>
            <a:endParaRPr dirty="0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1143045" y="2999770"/>
            <a:ext cx="3009736" cy="1376208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FC000"/>
          </a:solidFill>
          <a:ln cap="flat" cmpd="sng" w="9525">
            <a:solidFill>
              <a:srgbClr val="4A7DBA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3000" rotWithShape="0">
              <a:srgbClr val="000000">
                <a:alpha val="34901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 prevalence rate &amp; stratified by sex</a:t>
            </a:r>
            <a:endParaRPr dirty="0" lang="en-US" sz="20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208720" y="4880112"/>
            <a:ext cx="8746436" cy="1456341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FC000"/>
          </a:solidFill>
          <a:ln cap="flat" cmpd="sng" w="9525">
            <a:solidFill>
              <a:srgbClr val="4A7DBA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3000" rotWithShape="0">
              <a:srgbClr val="000000">
                <a:alpha val="34901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r>
              <a:rPr dirty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Separate chi-square tests of independence (p </a:t>
            </a:r>
            <a:r>
              <a:rPr dirty="0" lang="en-US" sz="2000" u="sng">
                <a:solidFill>
                  <a:schemeClr val="dk1"/>
                </a:solidFill>
                <a:ea typeface="Calibri"/>
                <a:sym typeface="Calibri"/>
              </a:rPr>
              <a:t>&lt;</a:t>
            </a:r>
            <a:r>
              <a:rPr dirty="0" lang="en-US" sz="2000">
                <a:solidFill>
                  <a:schemeClr val="dk1"/>
                </a:solidFill>
                <a:ea typeface="Calibri"/>
                <a:sym typeface="Calibri"/>
              </a:rPr>
              <a:t> 0.05)</a:t>
            </a:r>
            <a:endParaRPr dirty="0" lang="en-US" sz="2000">
              <a:solidFill>
                <a:schemeClr val="dk1"/>
              </a:solidFill>
            </a:endParaRPr>
          </a:p>
          <a:p>
            <a:pPr algn="l" indent="-285750" lvl="0" marL="28575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dirty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prevalence between sexes</a:t>
            </a:r>
            <a:endParaRPr dirty="0" sz="2000">
              <a:solidFill>
                <a:schemeClr val="dk1"/>
              </a:solidFill>
            </a:endParaRPr>
          </a:p>
          <a:p>
            <a:pPr algn="l" indent="-285750" lvl="0" marL="28575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dirty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having sought medical attention between sexes</a:t>
            </a:r>
            <a:endParaRPr dirty="0" sz="2000">
              <a:solidFill>
                <a:schemeClr val="dk1"/>
              </a:solidFill>
            </a:endParaRPr>
          </a:p>
          <a:p>
            <a:pPr algn="l" indent="-285750" lvl="0" marL="28575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dirty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duration of symptoms for &gt; 1 month and &lt; 1 month</a:t>
            </a:r>
            <a:endParaRPr dirty="0"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556592" y="-11265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Prevalence Results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36" name="Google Shape;136;p18"/>
          <p:cNvPicPr preferRelativeResize="0"/>
          <p:nvPr/>
        </p:nvPicPr>
        <p:blipFill rotWithShape="1">
          <a:blip r:embed="rId4">
            <a:alphaModFix/>
          </a:blip>
          <a:srcRect l="16014" r="24510"/>
          <a:stretch/>
        </p:blipFill>
        <p:spPr>
          <a:xfrm>
            <a:off x="4914576" y="1613345"/>
            <a:ext cx="3740744" cy="398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/>
          <p:nvPr/>
        </p:nvSpPr>
        <p:spPr>
          <a:xfrm>
            <a:off x="1537969" y="4318363"/>
            <a:ext cx="258417" cy="36933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5780370" y="5739498"/>
            <a:ext cx="2301000" cy="3387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*χ2(1)=7.52, p=0.006</a:t>
            </a:r>
            <a:endParaRPr/>
          </a:p>
        </p:txBody>
      </p:sp>
      <p:sp>
        <p:nvSpPr>
          <p:cNvPr id="139" name="Google Shape;139;p18"/>
          <p:cNvSpPr/>
          <p:nvPr/>
        </p:nvSpPr>
        <p:spPr>
          <a:xfrm>
            <a:off x="556600" y="1962100"/>
            <a:ext cx="3872100" cy="2763000"/>
          </a:xfrm>
          <a:prstGeom prst="rect">
            <a:avLst/>
          </a:prstGeom>
          <a:solidFill>
            <a:srgbClr val="FFCC00"/>
          </a:solidFill>
          <a:ln cap="flat" cmpd="sng" w="9525">
            <a:solidFill>
              <a:srgbClr val="4A7DBA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3000" rotWithShape="0">
              <a:srgbClr val="000000">
                <a:alpha val="34901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Prevalence Rates</a:t>
            </a:r>
            <a:endParaRPr sz="2400"/>
          </a:p>
          <a:p>
            <a:pPr algn="ctr" indent="-336550" lvl="0" marL="28575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513 respondents, 393 (76%) reported knee pain</a:t>
            </a:r>
            <a:endParaRPr sz="2400"/>
          </a:p>
          <a:p>
            <a:pPr algn="ctr" indent="-336550" lvl="0" marL="28575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139 (27%) scored as likely to have PFP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6820625" y="3090350"/>
            <a:ext cx="338700" cy="3387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rect140"/>
          <p:cNvSpPr txBox="1"/>
          <p:nvPr/>
        </p:nvSpPr>
        <p:spPr>
          <a:xfrm>
            <a:off x="5523921" y="1737082"/>
            <a:ext cx="2953040" cy="382158"/>
          </a:xfrm>
          <a:prstGeom prst="rect">
            <a:avLst/>
          </a:prstGeom>
          <a:noFill/>
        </p:spPr>
        <p:txBody>
          <a:bodyPr wrap="square"/>
          <a:lstStyle/>
          <a:p>
            <a:endParaRPr/>
          </a:p>
        </p:txBody>
      </p:sp>
      <p:sp>
        <p:nvSpPr>
          <p:cNvPr id="142" name="rect141"/>
          <p:cNvSpPr/>
          <p:nvPr/>
        </p:nvSpPr>
        <p:spPr>
          <a:xfrm>
            <a:off x="5523921" y="1667599"/>
            <a:ext cx="3022523" cy="48638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b="1" sz="2400"/>
              <a:t>Prevalence by Sex</a:t>
            </a:r>
            <a:endParaRPr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556592" y="-11265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       Heat Map Plot Results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9894" y="1364125"/>
            <a:ext cx="3161831" cy="212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0999" y="1444567"/>
            <a:ext cx="3116979" cy="208110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 txBox="1"/>
          <p:nvPr/>
        </p:nvSpPr>
        <p:spPr>
          <a:xfrm>
            <a:off x="5120150" y="3525675"/>
            <a:ext cx="2746800" cy="3387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Medical attention</a:t>
            </a:r>
            <a:endParaRPr dirty="0" lang="en-US"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1681800" y="3525675"/>
            <a:ext cx="2890200" cy="4920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Medical Attention</a:t>
            </a:r>
            <a:endParaRPr dirty="0" lang="en-US"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50" name="Google Shape;150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50999" y="4100375"/>
            <a:ext cx="6570725" cy="197013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/>
          <p:nvPr/>
        </p:nvSpPr>
        <p:spPr>
          <a:xfrm>
            <a:off x="1719325" y="6153225"/>
            <a:ext cx="2746800" cy="3387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Symptoms &lt; 1 month</a:t>
            </a:r>
            <a:endParaRPr dirty="0" lang="en-US"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5120149" y="6030225"/>
            <a:ext cx="2890200" cy="5847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ctr"/>
            <a:r>
              <a:rPr dirty="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Symptoms &gt; 1 month  </a:t>
            </a:r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3" name="rect152"/>
          <p:cNvSpPr txBox="1"/>
          <p:nvPr/>
        </p:nvSpPr>
        <p:spPr>
          <a:xfrm>
            <a:off x="1945532" y="1007508"/>
            <a:ext cx="5801854" cy="312675"/>
          </a:xfrm>
          <a:prstGeom prst="rect">
            <a:avLst/>
          </a:prstGeom>
          <a:noFill/>
        </p:spPr>
        <p:txBody>
          <a:bodyPr wrap="square"/>
          <a:lstStyle/>
          <a:p>
            <a:pPr algn="ctr"/>
            <a:r>
              <a:rPr/>
              <a:t>Images are representative of the PFP group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>
            <a:spLocks noGrp="1"/>
          </p:cNvSpPr>
          <p:nvPr>
            <p:ph type="title"/>
          </p:nvPr>
        </p:nvSpPr>
        <p:spPr>
          <a:xfrm>
            <a:off x="556592" y="-11265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457200" lvl="0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Medical Attention Results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58" name="Google Shape;15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340" y="2013081"/>
            <a:ext cx="2946000" cy="26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0"/>
          <p:cNvSpPr/>
          <p:nvPr/>
        </p:nvSpPr>
        <p:spPr>
          <a:xfrm>
            <a:off x="4674723" y="3928814"/>
            <a:ext cx="2968527" cy="2050063"/>
          </a:xfrm>
          <a:prstGeom prst="rect">
            <a:avLst/>
          </a:prstGeom>
          <a:solidFill>
            <a:srgbClr val="FFCC00"/>
          </a:solidFill>
          <a:ln cap="flat" cmpd="sng" w="9525">
            <a:solidFill>
              <a:srgbClr val="4A7DBA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3000" rotWithShape="0">
              <a:srgbClr val="000000">
                <a:alpha val="34900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Those with symptoms &gt; 1 month were significantly more likely to seek medical attention.</a:t>
            </a:r>
            <a:endParaRPr dirty="0" sz="2000">
              <a:solidFill>
                <a:schemeClr val="dk1"/>
              </a:solidFill>
            </a:endParaRPr>
          </a:p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*χ</a:t>
            </a:r>
            <a:r>
              <a:rPr baseline="30000" dirty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dirty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(1)=7.52, p=0.006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4672808" y="1258350"/>
            <a:ext cx="2973954" cy="2102018"/>
          </a:xfrm>
          <a:prstGeom prst="rect">
            <a:avLst/>
          </a:prstGeom>
          <a:solidFill>
            <a:srgbClr val="FFCC00"/>
          </a:solidFill>
          <a:ln cap="flat" cmpd="sng" w="9525">
            <a:solidFill>
              <a:srgbClr val="4A7DBA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3000" rotWithShape="0">
              <a:srgbClr val="000000">
                <a:alpha val="34900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significant relationship was found between having seen a doctor for pain and sex.</a:t>
            </a:r>
            <a:endParaRPr dirty="0" sz="2000">
              <a:solidFill>
                <a:schemeClr val="dk1"/>
              </a:solidFill>
            </a:endParaRPr>
          </a:p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χ</a:t>
            </a:r>
            <a:r>
              <a:rPr baseline="30000" dirty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dirty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(1)=0.046, p=0.830</a:t>
            </a:r>
            <a:endParaRPr dirty="0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457200" y="-11664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Conclusions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224418" y="1305918"/>
            <a:ext cx="3649163" cy="171943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FCC00"/>
          </a:solidFill>
          <a:ln cap="flat" cmpd="sng" w="9525">
            <a:solidFill>
              <a:srgbClr val="4A7DBA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3000" rotWithShape="0">
              <a:srgbClr val="000000">
                <a:alpha val="34901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Prevalence of PFP (27%) in this sample is consistent with other research </a:t>
            </a:r>
            <a:r>
              <a:rPr baseline="30000" dirty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1-4</a:t>
            </a:r>
            <a:r>
              <a:rPr dirty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higher in females than in males</a:t>
            </a:r>
            <a:endParaRPr dirty="0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1"/>
          <p:cNvSpPr/>
          <p:nvPr/>
        </p:nvSpPr>
        <p:spPr>
          <a:xfrm>
            <a:off x="5018049" y="1364601"/>
            <a:ext cx="3946226" cy="1746398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FCC00"/>
          </a:solidFill>
          <a:ln cap="flat" cmpd="sng" w="9525">
            <a:solidFill>
              <a:srgbClr val="4A7DBA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3000" rotWithShape="0">
              <a:srgbClr val="000000">
                <a:alpha val="34901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Symptom duration appears to influence whether those with PFP seek medical attention</a:t>
            </a:r>
            <a:endParaRPr dirty="0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2412023" y="3682881"/>
            <a:ext cx="3765165" cy="1934546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FCC00"/>
          </a:solidFill>
          <a:ln cap="flat" cmpd="sng" w="9525">
            <a:solidFill>
              <a:srgbClr val="4A7DBA"/>
            </a:solidFill>
            <a:prstDash val="solid"/>
            <a:round/>
            <a:headEnd len="sm" type="none" w="sm"/>
            <a:tailEnd len="sm" type="none" w="sm"/>
          </a:ln>
          <a:effectLst>
            <a:outerShdw blurRad="40000" dir="5400000" dist="23000" rotWithShape="0">
              <a:srgbClr val="000000">
                <a:alpha val="34901"/>
              </a:srgbClr>
            </a:outerShdw>
          </a:effectLst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research is needed to further explore this relationship due to influence on treatment outcomes</a:t>
            </a:r>
            <a:r>
              <a:rPr baseline="30000" dirty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</a:t>
            </a:r>
            <a:endParaRPr dirty="0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12830996" y="5491484"/>
            <a:ext cx="9004764" cy="234917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Dey P, Callaghan M, Cook N, et al. A questionnaire to identify patellofemoral pain in the community: an exploration of measurement properties. BMC Musculoskelet Disord. 2016;17:237. 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Xu X, Yao C, Wu R, et al. Prevalence of patellofemoral pain and knee pain in the general population of Chinese young adults: a community-based questionnaire survey. BMC Musculoskelet Disord. 2018;19(1):165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Boling M, Padua D, Marshall S, Guskiewicz K, Pyne S, Beutler A. Gender differences in the incidence and prevalence of patellofemoral pain syndrome. </a:t>
            </a: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Scand J Med Sci Sports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2010;20(5):725–730.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Smith BE, Selfe J, Thacker D, et al. Incidence and prevalence of patellofemoral pain: A systematic review and meta-analysis. </a:t>
            </a: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PLoS One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2018;13(1):e0190892. </a:t>
            </a:r>
            <a:endParaRPr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Lankhorst NE, van Middelkoop M, Crossley KM, et al. Factors that predict a poor outcome 5–8 years after the diagnosis of patellofemoral pain: a multicentre observational analysis. British Journal of Sports Medicine 2016;50:881-886.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endParaRPr baseline="30000"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Words>676</Words>
  <Paragraphs>63</Paragraphs>
  <Slides>9</Slides>
  <Notes>9</Notes>
  <TotalTime>0</TotalTime>
  <HiddenSlides>0</HiddenSlides>
  <MMClips>0</MMClips>
  <ScaleCrop>false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3">
      <vt:lpstr>Arial</vt:lpstr>
      <vt:lpstr>Calibri</vt:lpstr>
      <vt:lpstr>Times New Roman</vt:lpstr>
      <vt:lpstr>Office Theme</vt:lpstr>
      <vt:lpstr>The Prevalence of Patellofemoral Pain in the Community</vt:lpstr>
      <vt:lpstr>Problem</vt:lpstr>
      <vt:lpstr>SNAPPS</vt:lpstr>
      <vt:lpstr>Purpose</vt:lpstr>
      <vt:lpstr>Methods</vt:lpstr>
      <vt:lpstr>Prevalence Results</vt:lpstr>
      <vt:lpstr>Heat Map Plot Results</vt:lpstr>
      <vt:lpstr>Medical Attention Results</vt:lpstr>
      <vt:lpstr>Conclusions</vt:lpstr>
    </vt:vector>
  </TitlesOfParts>
  <LinksUpToDate>false</LinksUpToDate>
  <SharedDoc>false</SharedDoc>
  <HyperlinksChanged>false</HyperlinksChanged>
  <Application>Microsoft Office PowerPoint</Application>
  <AppVersion>15.0000</AppVersion>
  <PresentationFormat>On-screen Show (4:3)</PresentationFormat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Thorpe, Jennifer</dc:creator>
  <cp:lastModifiedBy>Thorpe, Jennifer</cp:lastModifiedBy>
  <dcterms:modified xsi:type="dcterms:W3CDTF">2019-09-30T14:47:53Z</dcterms:modified>
  <cp:revision>126</cp:revision>
  <dc:title>The Prevalence of Patellofemoral Pain in the Community</dc:title>
</cp:coreProperties>
</file>