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44"/>
    <p:restoredTop sz="94663"/>
  </p:normalViewPr>
  <p:slideViewPr>
    <p:cSldViewPr snapToGrid="0">
      <p:cViewPr varScale="1">
        <p:scale>
          <a:sx n="117" d="100"/>
          <a:sy n="117" d="100"/>
        </p:scale>
        <p:origin x="212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008446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75605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3162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636d2e0c77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g636d2e0c77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g636d2e0c77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27632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636d2e0c77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636d2e0c77_0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g636d2e0c77_0_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9233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636d2e0c77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g636d2e0c77_0_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g636d2e0c77_0_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29127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89464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06183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636d2e0c77_0_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g636d2e0c77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616332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636d2e0c77_0_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g636d2e0c77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876106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3162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The Prevalence of Patellofemoral Pain in the Community</a:t>
            </a:r>
            <a:endParaRPr dirty="0"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</a:pPr>
            <a:r>
              <a:rPr lang="en-US" sz="2240" b="1">
                <a:solidFill>
                  <a:schemeClr val="dk1"/>
                </a:solidFill>
              </a:rPr>
              <a:t>Jennifer Thorpe, MS, ATC, CSCS</a:t>
            </a:r>
            <a:r>
              <a:rPr lang="en-US" sz="2240" b="1" baseline="30000">
                <a:solidFill>
                  <a:schemeClr val="dk1"/>
                </a:solidFill>
              </a:rPr>
              <a:t>*</a:t>
            </a:r>
            <a:endParaRPr sz="2240" b="1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</a:pPr>
            <a:r>
              <a:rPr lang="en-US" sz="2240" b="1">
                <a:solidFill>
                  <a:schemeClr val="dk1"/>
                </a:solidFill>
              </a:rPr>
              <a:t>Paola Dey, MD</a:t>
            </a:r>
            <a:r>
              <a:rPr lang="en-US" sz="2240" b="1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†</a:t>
            </a:r>
            <a:endParaRPr sz="2240" b="1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</a:pPr>
            <a:r>
              <a:rPr lang="en-US" sz="2240" b="1">
                <a:solidFill>
                  <a:schemeClr val="dk1"/>
                </a:solidFill>
              </a:rPr>
              <a:t>Jennifer Earl-Boehm, PhD, ATC, FNATA*</a:t>
            </a:r>
            <a:endParaRPr/>
          </a:p>
          <a:p>
            <a:pPr marL="0" lvl="0" indent="0" algn="ctr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rgbClr val="888888"/>
              </a:buClr>
              <a:buSzPts val="2240"/>
              <a:buNone/>
            </a:pPr>
            <a:r>
              <a:rPr lang="en-US" sz="2240"/>
              <a:t>*University of Wisconsin-Milwaukee, USA</a:t>
            </a:r>
            <a:endParaRPr/>
          </a:p>
          <a:p>
            <a:pPr marL="0" lvl="0" indent="0" algn="ctr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rgbClr val="888888"/>
              </a:buClr>
              <a:buSzPts val="2240"/>
              <a:buNone/>
            </a:pPr>
            <a:r>
              <a:rPr lang="en-US" sz="2240" baseline="30000">
                <a:latin typeface="Times New Roman"/>
                <a:ea typeface="Times New Roman"/>
                <a:cs typeface="Times New Roman"/>
                <a:sym typeface="Times New Roman"/>
              </a:rPr>
              <a:t>†</a:t>
            </a:r>
            <a:r>
              <a:rPr lang="en-US" sz="2240"/>
              <a:t>Edge Hill University, Ormskirk, UK</a:t>
            </a:r>
            <a:endParaRPr sz="2240" baseline="30000"/>
          </a:p>
          <a:p>
            <a:pPr marL="0" lvl="0" indent="0" algn="ctr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rgbClr val="888888"/>
              </a:buClr>
              <a:buSzPts val="2240"/>
              <a:buNone/>
            </a:pPr>
            <a:endParaRPr sz="224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1"/>
          <p:cNvSpPr txBox="1">
            <a:spLocks noGrp="1"/>
          </p:cNvSpPr>
          <p:nvPr>
            <p:ph type="title"/>
          </p:nvPr>
        </p:nvSpPr>
        <p:spPr>
          <a:xfrm>
            <a:off x="457200" y="-11664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sz="3600" b="1">
                <a:solidFill>
                  <a:srgbClr val="000000"/>
                </a:solidFill>
              </a:rPr>
              <a:t>References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70" name="Google Shape;170;p21"/>
          <p:cNvSpPr txBox="1"/>
          <p:nvPr/>
        </p:nvSpPr>
        <p:spPr>
          <a:xfrm>
            <a:off x="194647" y="1159191"/>
            <a:ext cx="9004595" cy="5580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aseline="30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Dey P, Callaghan M, Cook N, et al. A questionnaire to identify patellofemoral pain in the community: an exploration of measurement properties. BMC Musculoskelet Disord. 2016;17:237. </a:t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aseline="30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 </a:t>
            </a:r>
            <a:r>
              <a: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Xu X, Yao C, Wu R, et al. Prevalence of patellofemoral pain and knee pain in the general population of Chinese young adults: a community-based questionnaire survey. BMC Musculoskelet Disord. 2018;19(1):165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aseline="30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 </a:t>
            </a: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Boling M, Padua D, Marshall S, Guskiewicz K, Pyne S, Beutler A. Gender differences in the incidence and prevalence of patellofemoral pain syndrome. </a:t>
            </a:r>
            <a:r>
              <a:rPr lang="en-US" sz="1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Scand J Med Sci Sports</a:t>
            </a: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2010;20(5):725–730.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aseline="30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Smith BE, Selfe J, Thacker D, et al. Incidence and prevalence of patellofemoral pain: A systematic review and meta-analysis. </a:t>
            </a:r>
            <a:r>
              <a:rPr lang="en-US" sz="1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PLoS One</a:t>
            </a: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2018;13(1):e0190892.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aseline="30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Lankhorst NE, van Middelkoop M, Crossley KM, et al. Factors that predict a poor outcome 5–8 years after the diagnosis of patellofemoral pain: a multicentre observational analysis. British Journal of Sports Medicine 2016;50:881-886.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aseline="30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title"/>
          </p:nvPr>
        </p:nvSpPr>
        <p:spPr>
          <a:xfrm>
            <a:off x="914400" y="-10304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Problem 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96" name="Google Shape;96;p14"/>
          <p:cNvSpPr/>
          <p:nvPr/>
        </p:nvSpPr>
        <p:spPr>
          <a:xfrm>
            <a:off x="2045195" y="1228561"/>
            <a:ext cx="5490546" cy="1790672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rgbClr val="FFCC00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sz="2000" b="0" i="0" u="none" strike="noStrike" cap="none" dirty="0">
                <a:solidFill>
                  <a:schemeClr val="dk1"/>
                </a:solidFill>
                <a:latin typeface="Calibri"/>
              </a:rPr>
              <a:t>Previous research on PFP prevalence has been based on research in closed populations (i.e. athletic, military, hospital/clinic). </a:t>
            </a:r>
            <a:endParaRPr sz="2000" dirty="0">
              <a:solidFill>
                <a:schemeClr val="dk1"/>
              </a:solidFill>
            </a:endParaRPr>
          </a:p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all PFP patients may elect to seek medical attention for their pain.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4"/>
          <p:cNvSpPr txBox="1"/>
          <p:nvPr/>
        </p:nvSpPr>
        <p:spPr>
          <a:xfrm>
            <a:off x="234101" y="5838518"/>
            <a:ext cx="8726691" cy="584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Dey P, Callaghan M, Cook N, et al. A questionnaire to identify patellofemoral pain in the community: an exploration of measurement properties. BMC Musculoskelet Disord. 2016;17:237. </a:t>
            </a:r>
            <a:endParaRPr/>
          </a:p>
        </p:txBody>
      </p:sp>
      <p:sp>
        <p:nvSpPr>
          <p:cNvPr id="98" name="Google Shape;98;p14"/>
          <p:cNvSpPr/>
          <p:nvPr/>
        </p:nvSpPr>
        <p:spPr>
          <a:xfrm>
            <a:off x="2045188" y="3564988"/>
            <a:ext cx="5490546" cy="1857819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rgbClr val="FFCC00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Survey instrument for natural history, </a:t>
            </a:r>
            <a:r>
              <a:rPr lang="en-U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Aetiology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and Prevalence of Patellofemoral pain Studies (SNAPPS) was created to identify those in the community with PFP</a:t>
            </a:r>
            <a:r>
              <a:rPr lang="en-US" sz="20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</a:t>
            </a:r>
            <a:endParaRPr sz="20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"/>
          <p:cNvSpPr txBox="1">
            <a:spLocks noGrp="1"/>
          </p:cNvSpPr>
          <p:nvPr>
            <p:ph type="title"/>
          </p:nvPr>
        </p:nvSpPr>
        <p:spPr>
          <a:xfrm>
            <a:off x="914400" y="-10304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SNAPPS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05" name="Google Shape;105;p15"/>
          <p:cNvSpPr txBox="1"/>
          <p:nvPr/>
        </p:nvSpPr>
        <p:spPr>
          <a:xfrm>
            <a:off x="268356" y="6112566"/>
            <a:ext cx="87267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Dey P, Callaghan M, Cook N, et al. A questionnaire to identify patellofemoral pain in the community: an exploration of measurement properties. BMC Musculoskelet Disord. 2016;17:237. </a:t>
            </a:r>
            <a:endParaRPr/>
          </a:p>
        </p:txBody>
      </p:sp>
      <p:sp>
        <p:nvSpPr>
          <p:cNvPr id="106" name="Google Shape;106;p15"/>
          <p:cNvSpPr/>
          <p:nvPr/>
        </p:nvSpPr>
        <p:spPr>
          <a:xfrm>
            <a:off x="268356" y="1197663"/>
            <a:ext cx="4095000" cy="17592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rgbClr val="FFCC00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SNAPPS differentiates PFP from other soft tissue conditions of the knee</a:t>
            </a:r>
            <a:endParaRPr lang="en-US" sz="200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 90% specificity and sensitivity</a:t>
            </a:r>
            <a:r>
              <a:rPr lang="en-US" sz="20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000" baseline="30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5"/>
          <p:cNvSpPr/>
          <p:nvPr/>
        </p:nvSpPr>
        <p:spPr>
          <a:xfrm>
            <a:off x="268350" y="3336389"/>
            <a:ext cx="4095000" cy="2589546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rgbClr val="FFCC00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Section 1 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asks demographic and screening questions</a:t>
            </a:r>
            <a:endParaRPr lang="en-US" sz="20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Section 2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asks clinical questions specific to PFP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Section 3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asks about symptoms during activities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Section 4 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consists of a knee pain map to identify location of pain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5"/>
          <p:cNvSpPr/>
          <p:nvPr/>
        </p:nvSpPr>
        <p:spPr>
          <a:xfrm>
            <a:off x="4626663" y="1197665"/>
            <a:ext cx="4134600" cy="17592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rgbClr val="FFCC00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point is awarded to each response consistent with PFP</a:t>
            </a:r>
            <a:endParaRPr lang="en-US" sz="20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Sections 2 and 4 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added together for a total score. A total score of </a:t>
            </a:r>
            <a:r>
              <a:rPr lang="en-US" sz="20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6 = PFP</a:t>
            </a:r>
            <a:r>
              <a:rPr lang="en-US" sz="20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000" i="0" strike="noStrike" cap="none" baseline="30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5"/>
          <p:cNvSpPr/>
          <p:nvPr/>
        </p:nvSpPr>
        <p:spPr>
          <a:xfrm>
            <a:off x="4626675" y="3338946"/>
            <a:ext cx="4134600" cy="833481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rgbClr val="FFCC00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Adapted the paper version to online version using Qualtrics software</a:t>
            </a:r>
            <a:endParaRPr lang="en-US"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2" name="Picture 2" descr="A screenshot of a social media post  Description generated with very high confidence">
            <a:extLst>
              <a:ext uri="{FF2B5EF4-FFF2-40B4-BE49-F238E27FC236}">
                <a16:creationId xmlns:a16="http://schemas.microsoft.com/office/drawing/2014/main" id="{9C7BB0B7-1AFC-41DE-AB30-520EE40012E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243" t="28293" r="19613" b="12683"/>
          <a:stretch/>
        </p:blipFill>
        <p:spPr>
          <a:xfrm>
            <a:off x="5209708" y="4308791"/>
            <a:ext cx="3162595" cy="1839516"/>
          </a:xfrm>
          <a:prstGeom prst="rect">
            <a:avLst/>
          </a:prstGeom>
        </p:spPr>
      </p:pic>
      <p:sp>
        <p:nvSpPr>
          <p:cNvPr id="3" name="ellipse2"/>
          <p:cNvSpPr/>
          <p:nvPr/>
        </p:nvSpPr>
        <p:spPr>
          <a:xfrm>
            <a:off x="5722996" y="5317459"/>
            <a:ext cx="221853" cy="251123"/>
          </a:xfrm>
          <a:prstGeom prst="ellipse">
            <a:avLst/>
          </a:prstGeom>
          <a:solidFill>
            <a:srgbClr val="A61C00"/>
          </a:solidFill>
          <a:ln>
            <a:solidFill>
              <a:srgbClr val="9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"/>
          <p:cNvSpPr txBox="1">
            <a:spLocks noGrp="1"/>
          </p:cNvSpPr>
          <p:nvPr>
            <p:ph type="title"/>
          </p:nvPr>
        </p:nvSpPr>
        <p:spPr>
          <a:xfrm>
            <a:off x="914400" y="-10304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Purpose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16" name="Google Shape;116;p16"/>
          <p:cNvSpPr/>
          <p:nvPr/>
        </p:nvSpPr>
        <p:spPr>
          <a:xfrm>
            <a:off x="1766457" y="1239239"/>
            <a:ext cx="4387064" cy="17592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rgbClr val="FFCC00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algn="ctr"/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determine the prevalence of PFP in SE Wisconsin using SNAPPS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dirty="0">
              <a:solidFill>
                <a:schemeClr val="dk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6"/>
          <p:cNvSpPr/>
          <p:nvPr/>
        </p:nvSpPr>
        <p:spPr>
          <a:xfrm>
            <a:off x="1776923" y="3429906"/>
            <a:ext cx="4439019" cy="1857819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rgbClr val="FFCC00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identify demographic factors that may be associated with having sought medical attention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Google Shape;119;p16"/>
          <p:cNvPicPr preferRelativeResize="0"/>
          <p:nvPr/>
        </p:nvPicPr>
        <p:blipFill rotWithShape="1">
          <a:blip r:embed="rId4">
            <a:alphaModFix/>
          </a:blip>
          <a:srcRect t="3916" r="5517" b="2151"/>
          <a:stretch/>
        </p:blipFill>
        <p:spPr>
          <a:xfrm>
            <a:off x="6536775" y="2363105"/>
            <a:ext cx="1977775" cy="2127925"/>
          </a:xfrm>
          <a:prstGeom prst="rect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20" name="Google Shape;120;p16"/>
          <p:cNvSpPr/>
          <p:nvPr/>
        </p:nvSpPr>
        <p:spPr>
          <a:xfrm>
            <a:off x="7879319" y="3688402"/>
            <a:ext cx="486000" cy="7380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numCol="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>
            <a:spLocks noGrp="1"/>
          </p:cNvSpPr>
          <p:nvPr>
            <p:ph type="title"/>
          </p:nvPr>
        </p:nvSpPr>
        <p:spPr>
          <a:xfrm>
            <a:off x="725557" y="-10304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Methods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26" name="Google Shape;126;p17"/>
          <p:cNvSpPr/>
          <p:nvPr/>
        </p:nvSpPr>
        <p:spPr>
          <a:xfrm>
            <a:off x="1143046" y="1039957"/>
            <a:ext cx="3009736" cy="1486881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rgbClr val="FFCC00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Cross-sectional survey design; shared via social media, email, and in-person</a:t>
            </a:r>
            <a:endParaRPr lang="en-US" sz="20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27" name="Google Shape;127;p17"/>
          <p:cNvSpPr/>
          <p:nvPr/>
        </p:nvSpPr>
        <p:spPr>
          <a:xfrm>
            <a:off x="5264408" y="1038868"/>
            <a:ext cx="2834071" cy="1488898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rgbClr val="FFC000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Males &amp; females, 18-40 years old</a:t>
            </a:r>
            <a:endParaRPr lang="en-US" sz="20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28" name="Google Shape;128;p17"/>
          <p:cNvSpPr/>
          <p:nvPr/>
        </p:nvSpPr>
        <p:spPr>
          <a:xfrm>
            <a:off x="5264446" y="3003453"/>
            <a:ext cx="2834071" cy="1369937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rgbClr val="FFC000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Heat-map plots were created to illustrate frequency of location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7"/>
          <p:cNvSpPr/>
          <p:nvPr/>
        </p:nvSpPr>
        <p:spPr>
          <a:xfrm>
            <a:off x="1143045" y="2999770"/>
            <a:ext cx="3009736" cy="1376208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rgbClr val="FFC000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Overall prevalence rate &amp; stratified by sex</a:t>
            </a:r>
            <a:endParaRPr lang="en-US" sz="20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30" name="Google Shape;130;p17"/>
          <p:cNvSpPr/>
          <p:nvPr/>
        </p:nvSpPr>
        <p:spPr>
          <a:xfrm>
            <a:off x="208720" y="4880112"/>
            <a:ext cx="8746436" cy="1456341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rgbClr val="FFC000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Separate chi-square tests of independence (p </a:t>
            </a:r>
            <a:r>
              <a:rPr lang="en-US" sz="2000" u="sng" dirty="0">
                <a:solidFill>
                  <a:schemeClr val="dk1"/>
                </a:solidFill>
                <a:ea typeface="Calibri"/>
                <a:sym typeface="Calibri"/>
              </a:rPr>
              <a:t>&lt;</a:t>
            </a:r>
            <a:r>
              <a:rPr lang="en-US" sz="2000" dirty="0">
                <a:solidFill>
                  <a:schemeClr val="dk1"/>
                </a:solidFill>
                <a:ea typeface="Calibri"/>
                <a:sym typeface="Calibri"/>
              </a:rPr>
              <a:t> 0.05)</a:t>
            </a:r>
            <a:endParaRPr lang="en-US" sz="2000" dirty="0">
              <a:solidFill>
                <a:schemeClr val="dk1"/>
              </a:solidFill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Compare prevalence between sexes</a:t>
            </a:r>
            <a:endParaRPr sz="2000" dirty="0">
              <a:solidFill>
                <a:schemeClr val="dk1"/>
              </a:solidFill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Compare having sought medical attention between sexes</a:t>
            </a:r>
            <a:endParaRPr sz="2000" dirty="0">
              <a:solidFill>
                <a:schemeClr val="dk1"/>
              </a:solidFill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Compare duration of symptoms for &gt; 1 month and &lt; 1 month</a:t>
            </a:r>
            <a:endParaRPr sz="20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8"/>
          <p:cNvSpPr txBox="1">
            <a:spLocks noGrp="1"/>
          </p:cNvSpPr>
          <p:nvPr>
            <p:ph type="title"/>
          </p:nvPr>
        </p:nvSpPr>
        <p:spPr>
          <a:xfrm>
            <a:off x="556592" y="-11265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Prevalence Results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36" name="Google Shape;136;p18"/>
          <p:cNvPicPr preferRelativeResize="0"/>
          <p:nvPr/>
        </p:nvPicPr>
        <p:blipFill rotWithShape="1">
          <a:blip r:embed="rId4">
            <a:alphaModFix/>
          </a:blip>
          <a:srcRect l="16014" r="24510"/>
          <a:stretch/>
        </p:blipFill>
        <p:spPr>
          <a:xfrm>
            <a:off x="4914576" y="1613345"/>
            <a:ext cx="3740744" cy="398165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8"/>
          <p:cNvSpPr txBox="1"/>
          <p:nvPr/>
        </p:nvSpPr>
        <p:spPr>
          <a:xfrm>
            <a:off x="1537969" y="4318363"/>
            <a:ext cx="25841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8"/>
          <p:cNvSpPr txBox="1"/>
          <p:nvPr/>
        </p:nvSpPr>
        <p:spPr>
          <a:xfrm>
            <a:off x="5780370" y="5739498"/>
            <a:ext cx="2301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*χ2(1)=7.52, p=0.006</a:t>
            </a:r>
            <a:endParaRPr/>
          </a:p>
        </p:txBody>
      </p:sp>
      <p:sp>
        <p:nvSpPr>
          <p:cNvPr id="139" name="Google Shape;139;p18"/>
          <p:cNvSpPr/>
          <p:nvPr/>
        </p:nvSpPr>
        <p:spPr>
          <a:xfrm>
            <a:off x="556600" y="1962100"/>
            <a:ext cx="3872100" cy="2763000"/>
          </a:xfrm>
          <a:prstGeom prst="rect">
            <a:avLst/>
          </a:prstGeom>
          <a:solidFill>
            <a:srgbClr val="FFCC00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Prevalence Rates</a:t>
            </a:r>
            <a:endParaRPr sz="2400"/>
          </a:p>
          <a:p>
            <a:pPr marL="285750" marR="0" lvl="0" indent="-33655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513 respondents, 393 (76%) reported knee pain</a:t>
            </a:r>
            <a:endParaRPr sz="2400"/>
          </a:p>
          <a:p>
            <a:pPr marL="285750" marR="0" lvl="0" indent="-33655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139 (27%) scored as likely to have PFP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8"/>
          <p:cNvSpPr txBox="1"/>
          <p:nvPr/>
        </p:nvSpPr>
        <p:spPr>
          <a:xfrm>
            <a:off x="6820625" y="3090350"/>
            <a:ext cx="338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rect140"/>
          <p:cNvSpPr txBox="1"/>
          <p:nvPr/>
        </p:nvSpPr>
        <p:spPr>
          <a:xfrm>
            <a:off x="5523921" y="1737082"/>
            <a:ext cx="2953040" cy="382158"/>
          </a:xfrm>
          <a:prstGeom prst="rect">
            <a:avLst/>
          </a:prstGeom>
          <a:noFill/>
        </p:spPr>
        <p:txBody>
          <a:bodyPr wrap="square"/>
          <a:lstStyle/>
          <a:p>
            <a:endParaRPr/>
          </a:p>
        </p:txBody>
      </p:sp>
      <p:sp>
        <p:nvSpPr>
          <p:cNvPr id="142" name="rect141"/>
          <p:cNvSpPr/>
          <p:nvPr/>
        </p:nvSpPr>
        <p:spPr>
          <a:xfrm>
            <a:off x="5523921" y="1667599"/>
            <a:ext cx="3022523" cy="486383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sz="2400" b="1"/>
              <a:t>Prevalence by Sex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9"/>
          <p:cNvSpPr txBox="1">
            <a:spLocks noGrp="1"/>
          </p:cNvSpPr>
          <p:nvPr>
            <p:ph type="title"/>
          </p:nvPr>
        </p:nvSpPr>
        <p:spPr>
          <a:xfrm>
            <a:off x="556592" y="-11265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       Heat Map Plot Results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46" name="Google Shape;146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59894" y="1364125"/>
            <a:ext cx="3161831" cy="2122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50999" y="1444567"/>
            <a:ext cx="3116979" cy="2081107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9"/>
          <p:cNvSpPr txBox="1"/>
          <p:nvPr/>
        </p:nvSpPr>
        <p:spPr>
          <a:xfrm>
            <a:off x="5120150" y="3525675"/>
            <a:ext cx="2746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Medical attention</a:t>
            </a:r>
            <a:endParaRPr lang="en-US" sz="18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49" name="Google Shape;149;p19"/>
          <p:cNvSpPr txBox="1"/>
          <p:nvPr/>
        </p:nvSpPr>
        <p:spPr>
          <a:xfrm>
            <a:off x="1681800" y="3525675"/>
            <a:ext cx="2890200" cy="4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Medical Attention</a:t>
            </a:r>
            <a:endParaRPr lang="en-US" sz="18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150" name="Google Shape;150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50999" y="4100375"/>
            <a:ext cx="6570725" cy="1970139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9"/>
          <p:cNvSpPr txBox="1"/>
          <p:nvPr/>
        </p:nvSpPr>
        <p:spPr>
          <a:xfrm>
            <a:off x="1719325" y="6153225"/>
            <a:ext cx="2746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Symptoms &lt; 1 month</a:t>
            </a:r>
            <a:endParaRPr lang="en-US" sz="18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52" name="Google Shape;152;p19"/>
          <p:cNvSpPr txBox="1"/>
          <p:nvPr/>
        </p:nvSpPr>
        <p:spPr>
          <a:xfrm>
            <a:off x="5120149" y="6030225"/>
            <a:ext cx="28902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algn="ctr"/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Symptoms &gt; 1 month  </a:t>
            </a:r>
            <a:endParaRPr lang="en-US" sz="180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53" name="rect152"/>
          <p:cNvSpPr txBox="1"/>
          <p:nvPr/>
        </p:nvSpPr>
        <p:spPr>
          <a:xfrm>
            <a:off x="1945532" y="1007508"/>
            <a:ext cx="5801854" cy="312675"/>
          </a:xfrm>
          <a:prstGeom prst="rect">
            <a:avLst/>
          </a:prstGeom>
          <a:noFill/>
        </p:spPr>
        <p:txBody>
          <a:bodyPr wrap="square"/>
          <a:lstStyle/>
          <a:p>
            <a:pPr algn="ctr"/>
            <a:r>
              <a:t>Images are representative of the PFP group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0"/>
          <p:cNvSpPr txBox="1">
            <a:spLocks noGrp="1"/>
          </p:cNvSpPr>
          <p:nvPr>
            <p:ph type="title"/>
          </p:nvPr>
        </p:nvSpPr>
        <p:spPr>
          <a:xfrm>
            <a:off x="556592" y="-11265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914400" lvl="0" indent="4572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Medical Attention Results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58" name="Google Shape;158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7340" y="2013081"/>
            <a:ext cx="2946000" cy="2680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0"/>
          <p:cNvSpPr/>
          <p:nvPr/>
        </p:nvSpPr>
        <p:spPr>
          <a:xfrm>
            <a:off x="4674723" y="3928814"/>
            <a:ext cx="2968527" cy="2050063"/>
          </a:xfrm>
          <a:prstGeom prst="rect">
            <a:avLst/>
          </a:prstGeom>
          <a:solidFill>
            <a:srgbClr val="FFCC00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Those with symptoms &gt; 1 month were significantly more likely to seek medical attention.</a:t>
            </a:r>
            <a:endParaRPr sz="2000" dirty="0">
              <a:solidFill>
                <a:schemeClr val="dk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*χ</a:t>
            </a:r>
            <a:r>
              <a:rPr lang="en-US" sz="16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(1)=7.52, p=0.006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60" name="Google Shape;160;p20"/>
          <p:cNvSpPr/>
          <p:nvPr/>
        </p:nvSpPr>
        <p:spPr>
          <a:xfrm>
            <a:off x="4672808" y="1258350"/>
            <a:ext cx="2973954" cy="2102018"/>
          </a:xfrm>
          <a:prstGeom prst="rect">
            <a:avLst/>
          </a:prstGeom>
          <a:solidFill>
            <a:srgbClr val="FFCC00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significant relationship was found between having seen a doctor for pain and sex.</a:t>
            </a:r>
            <a:endParaRPr sz="2000" dirty="0">
              <a:solidFill>
                <a:schemeClr val="dk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χ</a:t>
            </a:r>
            <a:r>
              <a:rPr lang="en-US" sz="16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(1)=0.046, p=0.830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1"/>
          <p:cNvSpPr txBox="1">
            <a:spLocks noGrp="1"/>
          </p:cNvSpPr>
          <p:nvPr>
            <p:ph type="title"/>
          </p:nvPr>
        </p:nvSpPr>
        <p:spPr>
          <a:xfrm>
            <a:off x="457200" y="-11664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Conclusions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67" name="Google Shape;167;p21"/>
          <p:cNvSpPr/>
          <p:nvPr/>
        </p:nvSpPr>
        <p:spPr>
          <a:xfrm>
            <a:off x="224418" y="1305918"/>
            <a:ext cx="3649163" cy="1719430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rgbClr val="FFCC00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Prevalence of PFP (27%) in this sample is consistent with other research </a:t>
            </a:r>
            <a:r>
              <a:rPr lang="en-US" sz="20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1-4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higher in females than in males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21"/>
          <p:cNvSpPr/>
          <p:nvPr/>
        </p:nvSpPr>
        <p:spPr>
          <a:xfrm>
            <a:off x="5018049" y="1364601"/>
            <a:ext cx="3946226" cy="1746398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rgbClr val="FFCC00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Symptom duration appears to influence whether those with PFP seek medical attention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21"/>
          <p:cNvSpPr/>
          <p:nvPr/>
        </p:nvSpPr>
        <p:spPr>
          <a:xfrm>
            <a:off x="2412023" y="3682881"/>
            <a:ext cx="3765165" cy="1934546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rgbClr val="FFCC00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Future research is needed to further explore this relationship due to influence on treatment outcomes</a:t>
            </a:r>
            <a:r>
              <a:rPr lang="en-US" sz="20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5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21"/>
          <p:cNvSpPr txBox="1"/>
          <p:nvPr/>
        </p:nvSpPr>
        <p:spPr>
          <a:xfrm>
            <a:off x="12830996" y="5491484"/>
            <a:ext cx="9004764" cy="2349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aseline="30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Dey P, Callaghan M, Cook N, et al. A questionnaire to identify patellofemoral pain in the community: an exploration of measurement properties. BMC Musculoskelet Disord. 2016;17:237. </a:t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aseline="30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 </a:t>
            </a:r>
            <a:r>
              <a: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Xu X, Yao C, Wu R, et al. Prevalence of patellofemoral pain and knee pain in the general population of Chinese young adults: a community-based questionnaire survey. BMC Musculoskelet Disord. 2018;19(1):165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aseline="30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 </a:t>
            </a: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Boling M, Padua D, Marshall S, Guskiewicz K, Pyne S, Beutler A. Gender differences in the incidence and prevalence of patellofemoral pain syndrome. </a:t>
            </a:r>
            <a:r>
              <a:rPr lang="en-US" sz="1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Scand J Med Sci Sports</a:t>
            </a: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2010;20(5):725–730.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aseline="30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Smith BE, Selfe J, Thacker D, et al. Incidence and prevalence of patellofemoral pain: A systematic review and meta-analysis. </a:t>
            </a:r>
            <a:r>
              <a:rPr lang="en-US" sz="1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PLoS One</a:t>
            </a: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2018;13(1):e0190892.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aseline="30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Lankhorst NE, van Middelkoop M, Crossley KM, et al. Factors that predict a poor outcome 5–8 years after the diagnosis of patellofemoral pain: a multicentre observational analysis. British Journal of Sports Medicine 2016;50:881-886.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aseline="30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922</Words>
  <Application>Microsoft Macintosh PowerPoint</Application>
  <PresentationFormat>On-screen Show (4:3)</PresentationFormat>
  <Paragraphs>73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The Prevalence of Patellofemoral Pain in the Community</vt:lpstr>
      <vt:lpstr>Problem </vt:lpstr>
      <vt:lpstr>SNAPPS</vt:lpstr>
      <vt:lpstr>Purpose</vt:lpstr>
      <vt:lpstr>Methods</vt:lpstr>
      <vt:lpstr>Prevalence Results</vt:lpstr>
      <vt:lpstr>       Heat Map Plot Results</vt:lpstr>
      <vt:lpstr>Medical Attention Results</vt:lpstr>
      <vt:lpstr>Conclusions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Prevalence of Patellofemoral Pain in the Community</dc:title>
  <dc:creator>Thorpe, Jennifer</dc:creator>
  <cp:lastModifiedBy>Mohamed Yusuf</cp:lastModifiedBy>
  <cp:revision>128</cp:revision>
  <dcterms:modified xsi:type="dcterms:W3CDTF">2020-02-14T13:21:02Z</dcterms:modified>
</cp:coreProperties>
</file>